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61" r:id="rId3"/>
    <p:sldId id="262" r:id="rId4"/>
    <p:sldId id="264" r:id="rId5"/>
    <p:sldId id="257" r:id="rId6"/>
    <p:sldId id="259" r:id="rId7"/>
    <p:sldId id="260" r:id="rId8"/>
    <p:sldId id="258" r:id="rId9"/>
    <p:sldId id="263" r:id="rId10"/>
    <p:sldId id="265" r:id="rId11"/>
    <p:sldId id="266" r:id="rId12"/>
    <p:sldId id="274" r:id="rId13"/>
    <p:sldId id="267" r:id="rId14"/>
    <p:sldId id="268" r:id="rId15"/>
    <p:sldId id="269" r:id="rId16"/>
    <p:sldId id="271" r:id="rId17"/>
    <p:sldId id="270" r:id="rId18"/>
    <p:sldId id="272" r:id="rId19"/>
    <p:sldId id="273" r:id="rId20"/>
  </p:sldIdLst>
  <p:sldSz cx="9144000" cy="6858000" type="screen4x3"/>
  <p:notesSz cx="7077075" cy="90233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29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116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1168"/>
          </a:xfrm>
          <a:prstGeom prst="rect">
            <a:avLst/>
          </a:prstGeom>
        </p:spPr>
        <p:txBody>
          <a:bodyPr vert="horz" lIns="91440" tIns="45720" rIns="91440" bIns="45720" rtlCol="0"/>
          <a:lstStyle>
            <a:lvl1pPr algn="r">
              <a:defRPr sz="1200"/>
            </a:lvl1pPr>
          </a:lstStyle>
          <a:p>
            <a:fld id="{A3BD0A16-3554-400B-9CB6-F09B5F28834B}" type="datetimeFigureOut">
              <a:rPr lang="en-US" smtClean="0"/>
              <a:t>7/22/2015</a:t>
            </a:fld>
            <a:endParaRPr lang="en-US"/>
          </a:p>
        </p:txBody>
      </p:sp>
      <p:sp>
        <p:nvSpPr>
          <p:cNvPr id="4" name="Footer Placeholder 3"/>
          <p:cNvSpPr>
            <a:spLocks noGrp="1"/>
          </p:cNvSpPr>
          <p:nvPr>
            <p:ph type="ftr" sz="quarter" idx="2"/>
          </p:nvPr>
        </p:nvSpPr>
        <p:spPr>
          <a:xfrm>
            <a:off x="0" y="8570616"/>
            <a:ext cx="3066733" cy="45116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0616"/>
            <a:ext cx="3066733" cy="451168"/>
          </a:xfrm>
          <a:prstGeom prst="rect">
            <a:avLst/>
          </a:prstGeom>
        </p:spPr>
        <p:txBody>
          <a:bodyPr vert="horz" lIns="91440" tIns="45720" rIns="91440" bIns="45720" rtlCol="0" anchor="b"/>
          <a:lstStyle>
            <a:lvl1pPr algn="r">
              <a:defRPr sz="1200"/>
            </a:lvl1pPr>
          </a:lstStyle>
          <a:p>
            <a:fld id="{4B417C06-472D-4B6C-A25D-BABC84992E27}" type="slidenum">
              <a:rPr lang="en-US" smtClean="0"/>
              <a:t>‹#›</a:t>
            </a:fld>
            <a:endParaRPr lang="en-US"/>
          </a:p>
        </p:txBody>
      </p:sp>
    </p:spTree>
    <p:extLst>
      <p:ext uri="{BB962C8B-B14F-4D97-AF65-F5344CB8AC3E}">
        <p14:creationId xmlns:p14="http://schemas.microsoft.com/office/powerpoint/2010/main" val="22032016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257958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2835182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2B4DAE3-730B-45D8-9BA1-E310F814AA56}" type="slidenum">
              <a:rPr lang="en-US" smtClean="0"/>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2640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3263615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2B4DAE3-730B-45D8-9BA1-E310F814AA56}"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995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3013011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3433636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374960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215328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367029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2518186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3531574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3326590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45886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3942880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99AC1-EA68-4E7F-B1BF-586A7CA1A21E}" type="datetimeFigureOut">
              <a:rPr lang="en-US" smtClean="0"/>
              <a:t>7/22/2015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10706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F799AC1-EA68-4E7F-B1BF-586A7CA1A21E}" type="datetimeFigureOut">
              <a:rPr lang="en-US" smtClean="0"/>
              <a:t>7/22/2015</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A2B4DAE3-730B-45D8-9BA1-E310F814AA56}" type="slidenum">
              <a:rPr lang="en-US" smtClean="0"/>
              <a:t>‹#›</a:t>
            </a:fld>
            <a:endParaRPr lang="en-US" dirty="0"/>
          </a:p>
        </p:txBody>
      </p:sp>
    </p:spTree>
    <p:extLst>
      <p:ext uri="{BB962C8B-B14F-4D97-AF65-F5344CB8AC3E}">
        <p14:creationId xmlns:p14="http://schemas.microsoft.com/office/powerpoint/2010/main" val="3667647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jw.org/en/publications/bible/nwt/books/1-john/3/#v62003020" TargetMode="External"/><Relationship Id="rId2" Type="http://schemas.openxmlformats.org/officeDocument/2006/relationships/hyperlink" Target="http://www.jw.org/en/publications/bible/nwt/books/1-chronicles/29/#v1302901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jw.org/en/publications/bible/nwt/books/1-corinthians/15/#v4601503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Hebrews+4:12&amp;version=AMP#fen-AMP-30025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jw.org/en/publications/bible/nwt/books/matthew/15/#v40015019" TargetMode="External"/><Relationship Id="rId2" Type="http://schemas.openxmlformats.org/officeDocument/2006/relationships/hyperlink" Target="http://www.jw.org/en/publications/bible/nwt/books/jeremiah/17/#v2401700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Thoughts &amp; Intents of the Heart pt. 1</a:t>
            </a:r>
            <a:endParaRPr lang="en-US" dirty="0"/>
          </a:p>
        </p:txBody>
      </p:sp>
      <p:sp>
        <p:nvSpPr>
          <p:cNvPr id="3" name="Subtitle 2"/>
          <p:cNvSpPr>
            <a:spLocks noGrp="1"/>
          </p:cNvSpPr>
          <p:nvPr>
            <p:ph type="subTitle" idx="1"/>
          </p:nvPr>
        </p:nvSpPr>
        <p:spPr>
          <a:xfrm>
            <a:off x="1143000" y="4777380"/>
            <a:ext cx="7772400" cy="1699620"/>
          </a:xfrm>
        </p:spPr>
        <p:txBody>
          <a:bodyPr>
            <a:normAutofit fontScale="92500" lnSpcReduction="10000"/>
          </a:bodyPr>
          <a:lstStyle/>
          <a:p>
            <a:r>
              <a:rPr lang="en-US" b="1" dirty="0" smtClean="0"/>
              <a:t> </a:t>
            </a:r>
            <a:r>
              <a:rPr lang="en-US" sz="2400" b="1" dirty="0"/>
              <a:t>For the word of God is living and powerful, and sharper than any two-edged sword, piercing even to the division of soul and spirit, and of joints and marrow, and is a discerner of the thoughts and intents of the heart</a:t>
            </a:r>
            <a:r>
              <a:rPr lang="en-US" sz="2400" b="1" dirty="0" smtClean="0"/>
              <a:t>. Heb. 4:12 (NKJV)</a:t>
            </a:r>
            <a:endParaRPr lang="en-US" sz="2400" dirty="0"/>
          </a:p>
          <a:p>
            <a:endParaRPr lang="en-US" dirty="0"/>
          </a:p>
        </p:txBody>
      </p:sp>
    </p:spTree>
    <p:extLst>
      <p:ext uri="{BB962C8B-B14F-4D97-AF65-F5344CB8AC3E}">
        <p14:creationId xmlns:p14="http://schemas.microsoft.com/office/powerpoint/2010/main" val="1456905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228600" y="2133600"/>
            <a:ext cx="8610599" cy="4343400"/>
          </a:xfrm>
        </p:spPr>
        <p:txBody>
          <a:bodyPr>
            <a:normAutofit/>
          </a:bodyPr>
          <a:lstStyle/>
          <a:p>
            <a:pPr marL="0" indent="0">
              <a:buNone/>
            </a:pPr>
            <a:r>
              <a:rPr lang="en-US" sz="2800" b="1" dirty="0"/>
              <a:t>Pray to God to help you find out what is in your heart. </a:t>
            </a:r>
            <a:endParaRPr lang="en-US" sz="2800" b="1" dirty="0" smtClean="0"/>
          </a:p>
          <a:p>
            <a:r>
              <a:rPr lang="en-US" sz="2800" dirty="0" smtClean="0"/>
              <a:t>God is </a:t>
            </a:r>
            <a:r>
              <a:rPr lang="en-US" sz="2800" dirty="0"/>
              <a:t>“an examiner of the heart.” (</a:t>
            </a:r>
            <a:r>
              <a:rPr lang="en-US" sz="2800" dirty="0">
                <a:hlinkClick r:id="rId2"/>
              </a:rPr>
              <a:t>1 Chronicles 29:17</a:t>
            </a:r>
            <a:r>
              <a:rPr lang="en-US" sz="2800" dirty="0"/>
              <a:t>) He “is greater than our hearts and knows all things.” (</a:t>
            </a:r>
            <a:r>
              <a:rPr lang="en-US" sz="2800" dirty="0">
                <a:hlinkClick r:id="rId3"/>
              </a:rPr>
              <a:t>1 John 3:20</a:t>
            </a:r>
            <a:r>
              <a:rPr lang="en-US" sz="2800" dirty="0"/>
              <a:t>) God knows everything about us</a:t>
            </a:r>
            <a:r>
              <a:rPr lang="en-US" sz="2800" dirty="0" smtClean="0"/>
              <a:t>.</a:t>
            </a:r>
          </a:p>
          <a:p>
            <a:r>
              <a:rPr lang="en-US" sz="2800" dirty="0" smtClean="0"/>
              <a:t> </a:t>
            </a:r>
            <a:r>
              <a:rPr lang="en-US" sz="2800" dirty="0"/>
              <a:t>If we sincerely tell him in prayer about our worries, feelings, and desires, </a:t>
            </a:r>
            <a:r>
              <a:rPr lang="en-US" sz="2800" dirty="0" smtClean="0"/>
              <a:t>He can </a:t>
            </a:r>
            <a:r>
              <a:rPr lang="en-US" sz="2800" dirty="0"/>
              <a:t>help us to know what is in our </a:t>
            </a:r>
            <a:r>
              <a:rPr lang="en-US" sz="2800" dirty="0" smtClean="0"/>
              <a:t>heart.</a:t>
            </a:r>
            <a:endParaRPr lang="en-US" sz="2800" dirty="0"/>
          </a:p>
        </p:txBody>
      </p:sp>
    </p:spTree>
    <p:extLst>
      <p:ext uri="{BB962C8B-B14F-4D97-AF65-F5344CB8AC3E}">
        <p14:creationId xmlns:p14="http://schemas.microsoft.com/office/powerpoint/2010/main" val="1982931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304800" y="1916150"/>
            <a:ext cx="8638477" cy="4560849"/>
          </a:xfrm>
        </p:spPr>
        <p:txBody>
          <a:bodyPr>
            <a:normAutofit/>
          </a:bodyPr>
          <a:lstStyle/>
          <a:p>
            <a:pPr marL="0" indent="0">
              <a:buNone/>
            </a:pPr>
            <a:r>
              <a:rPr lang="en-US" sz="3200" b="1" dirty="0" smtClean="0"/>
              <a:t>Fellowship with the People of God.</a:t>
            </a:r>
          </a:p>
          <a:p>
            <a:r>
              <a:rPr lang="en-US" sz="3200" dirty="0" smtClean="0"/>
              <a:t>Bible study, Listening to the sermons, testimonies of God’s goodness can </a:t>
            </a:r>
            <a:r>
              <a:rPr lang="en-US" sz="3200" dirty="0"/>
              <a:t>help us to think seriously about the person we are inside. </a:t>
            </a:r>
            <a:endParaRPr lang="en-US" sz="3200" dirty="0" smtClean="0"/>
          </a:p>
          <a:p>
            <a:r>
              <a:rPr lang="en-US" sz="3200" dirty="0" smtClean="0"/>
              <a:t>Through fellowship with other believers in Christ we </a:t>
            </a:r>
            <a:r>
              <a:rPr lang="en-US" sz="3200" dirty="0"/>
              <a:t>can </a:t>
            </a:r>
            <a:r>
              <a:rPr lang="en-US" sz="3200" dirty="0" smtClean="0"/>
              <a:t>gain a </a:t>
            </a:r>
            <a:r>
              <a:rPr lang="en-US" sz="3200" dirty="0"/>
              <a:t>better understanding of Bible principles. </a:t>
            </a:r>
            <a:endParaRPr lang="en-US" sz="3200" dirty="0" smtClean="0"/>
          </a:p>
        </p:txBody>
      </p:sp>
    </p:spTree>
    <p:extLst>
      <p:ext uri="{BB962C8B-B14F-4D97-AF65-F5344CB8AC3E}">
        <p14:creationId xmlns:p14="http://schemas.microsoft.com/office/powerpoint/2010/main" val="1525441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of the Heart pt. 1</a:t>
            </a:r>
          </a:p>
        </p:txBody>
      </p:sp>
      <p:sp>
        <p:nvSpPr>
          <p:cNvPr id="3" name="Content Placeholder 2"/>
          <p:cNvSpPr>
            <a:spLocks noGrp="1"/>
          </p:cNvSpPr>
          <p:nvPr>
            <p:ph idx="1"/>
          </p:nvPr>
        </p:nvSpPr>
        <p:spPr>
          <a:xfrm>
            <a:off x="228600" y="2133600"/>
            <a:ext cx="8610599" cy="4495800"/>
          </a:xfrm>
        </p:spPr>
        <p:txBody>
          <a:bodyPr/>
          <a:lstStyle/>
          <a:p>
            <a:r>
              <a:rPr lang="en-US" sz="2800" b="1" dirty="0"/>
              <a:t>Fellowship with the People of God.</a:t>
            </a:r>
          </a:p>
          <a:p>
            <a:r>
              <a:rPr lang="en-US" sz="2800" dirty="0"/>
              <a:t>We receive counsel  from the Man of God and other authorized counselors that can help us find out what is in our heart, and then we can make changes. </a:t>
            </a:r>
          </a:p>
          <a:p>
            <a:r>
              <a:rPr lang="en-US" sz="2800" dirty="0"/>
              <a:t>If we isolate ourselves and do not regularly attends services, we can begin to focus too much on ourselves and make unwise decisions. </a:t>
            </a:r>
          </a:p>
          <a:p>
            <a:endParaRPr lang="en-US" dirty="0"/>
          </a:p>
        </p:txBody>
      </p:sp>
    </p:spTree>
    <p:extLst>
      <p:ext uri="{BB962C8B-B14F-4D97-AF65-F5344CB8AC3E}">
        <p14:creationId xmlns:p14="http://schemas.microsoft.com/office/powerpoint/2010/main" val="251185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304800" y="2133600"/>
            <a:ext cx="8534399" cy="4191000"/>
          </a:xfrm>
        </p:spPr>
        <p:txBody>
          <a:bodyPr>
            <a:normAutofit/>
          </a:bodyPr>
          <a:lstStyle/>
          <a:p>
            <a:r>
              <a:rPr lang="en-US" sz="4000" dirty="0" smtClean="0"/>
              <a:t>Discuss ways that our hearts can deceive us?</a:t>
            </a:r>
            <a:endParaRPr lang="en-US" sz="4000" dirty="0"/>
          </a:p>
        </p:txBody>
      </p:sp>
    </p:spTree>
    <p:extLst>
      <p:ext uri="{BB962C8B-B14F-4D97-AF65-F5344CB8AC3E}">
        <p14:creationId xmlns:p14="http://schemas.microsoft.com/office/powerpoint/2010/main" val="2781174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304800" y="2133600"/>
            <a:ext cx="8610599" cy="4267200"/>
          </a:xfrm>
        </p:spPr>
        <p:txBody>
          <a:bodyPr>
            <a:normAutofit/>
          </a:bodyPr>
          <a:lstStyle/>
          <a:p>
            <a:r>
              <a:rPr lang="en-US" sz="3600" dirty="0"/>
              <a:t>Do not be misled. </a:t>
            </a:r>
            <a:r>
              <a:rPr lang="en-US" sz="3600" dirty="0" smtClean="0"/>
              <a:t>Bad </a:t>
            </a:r>
            <a:r>
              <a:rPr lang="en-US" sz="3600" dirty="0"/>
              <a:t>associations spoil useful habits.” (</a:t>
            </a:r>
            <a:r>
              <a:rPr lang="en-US" sz="3600" dirty="0">
                <a:hlinkClick r:id="rId2"/>
              </a:rPr>
              <a:t>1 Corinthians 15:33</a:t>
            </a:r>
            <a:r>
              <a:rPr lang="en-US" sz="3600" dirty="0"/>
              <a:t>) </a:t>
            </a:r>
            <a:endParaRPr lang="en-US" sz="3600" dirty="0" smtClean="0"/>
          </a:p>
          <a:p>
            <a:r>
              <a:rPr lang="en-US" sz="3600" dirty="0" smtClean="0"/>
              <a:t>Just </a:t>
            </a:r>
            <a:r>
              <a:rPr lang="en-US" sz="3600" dirty="0"/>
              <a:t>as a little bit of dirty water can ruin clean water, friendships with those who do not love God can </a:t>
            </a:r>
            <a:r>
              <a:rPr lang="en-US" sz="3600" dirty="0" smtClean="0"/>
              <a:t>hinder your walk with Christ.</a:t>
            </a:r>
            <a:endParaRPr lang="en-US" sz="3600" dirty="0"/>
          </a:p>
        </p:txBody>
      </p:sp>
    </p:spTree>
    <p:extLst>
      <p:ext uri="{BB962C8B-B14F-4D97-AF65-F5344CB8AC3E}">
        <p14:creationId xmlns:p14="http://schemas.microsoft.com/office/powerpoint/2010/main" val="3589697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304800" y="2133600"/>
            <a:ext cx="8610599" cy="4191000"/>
          </a:xfrm>
        </p:spPr>
        <p:txBody>
          <a:bodyPr>
            <a:normAutofit/>
          </a:bodyPr>
          <a:lstStyle/>
          <a:p>
            <a:pPr marL="0" indent="0">
              <a:buNone/>
            </a:pPr>
            <a:r>
              <a:rPr lang="en-US" sz="2400" dirty="0" smtClean="0"/>
              <a:t>Scenario:</a:t>
            </a:r>
          </a:p>
          <a:p>
            <a:r>
              <a:rPr lang="en-US" sz="2400" dirty="0" smtClean="0"/>
              <a:t>Miguel has had a  </a:t>
            </a:r>
            <a:r>
              <a:rPr lang="en-US" sz="2400" dirty="0"/>
              <a:t>change </a:t>
            </a:r>
            <a:r>
              <a:rPr lang="en-US" sz="2400" dirty="0" smtClean="0"/>
              <a:t>about how </a:t>
            </a:r>
            <a:r>
              <a:rPr lang="en-US" sz="2400" dirty="0"/>
              <a:t>he </a:t>
            </a:r>
            <a:r>
              <a:rPr lang="en-US" sz="2400" dirty="0" smtClean="0"/>
              <a:t>feels </a:t>
            </a:r>
            <a:r>
              <a:rPr lang="en-US" sz="2400" dirty="0"/>
              <a:t>about material things. </a:t>
            </a:r>
          </a:p>
          <a:p>
            <a:r>
              <a:rPr lang="en-US" sz="2400" dirty="0" smtClean="0"/>
              <a:t>He </a:t>
            </a:r>
            <a:r>
              <a:rPr lang="en-US" sz="2400" dirty="0"/>
              <a:t>says: “My wife, son, and I are from a </a:t>
            </a:r>
            <a:r>
              <a:rPr lang="en-US" sz="2400" dirty="0" smtClean="0"/>
              <a:t>community where </a:t>
            </a:r>
            <a:r>
              <a:rPr lang="en-US" sz="2400" dirty="0"/>
              <a:t>obtaining the latest and the best in technology and </a:t>
            </a:r>
            <a:r>
              <a:rPr lang="en-US" sz="2400" dirty="0" smtClean="0"/>
              <a:t>comforts </a:t>
            </a:r>
            <a:r>
              <a:rPr lang="en-US" sz="2400" dirty="0"/>
              <a:t>is considered very important. </a:t>
            </a:r>
            <a:endParaRPr lang="en-US" sz="2400" dirty="0" smtClean="0"/>
          </a:p>
          <a:p>
            <a:r>
              <a:rPr lang="en-US" sz="2400" dirty="0" smtClean="0"/>
              <a:t>At this </a:t>
            </a:r>
            <a:r>
              <a:rPr lang="en-US" sz="2400" dirty="0"/>
              <a:t>point, </a:t>
            </a:r>
            <a:r>
              <a:rPr lang="en-US" sz="2400" dirty="0" smtClean="0"/>
              <a:t>I have </a:t>
            </a:r>
            <a:r>
              <a:rPr lang="en-US" sz="2400" dirty="0"/>
              <a:t>devoted myself to obtaining all I could from the </a:t>
            </a:r>
            <a:r>
              <a:rPr lang="en-US" sz="2400" dirty="0" smtClean="0"/>
              <a:t>world. I don’t want to be left behind.  </a:t>
            </a:r>
            <a:endParaRPr lang="en-US" sz="2400" dirty="0"/>
          </a:p>
        </p:txBody>
      </p:sp>
    </p:spTree>
    <p:extLst>
      <p:ext uri="{BB962C8B-B14F-4D97-AF65-F5344CB8AC3E}">
        <p14:creationId xmlns:p14="http://schemas.microsoft.com/office/powerpoint/2010/main" val="3043479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304801" y="2133600"/>
            <a:ext cx="8229600" cy="3777622"/>
          </a:xfrm>
        </p:spPr>
        <p:txBody>
          <a:bodyPr/>
          <a:lstStyle/>
          <a:p>
            <a:r>
              <a:rPr lang="en-US" sz="3600" dirty="0" smtClean="0"/>
              <a:t>Acts </a:t>
            </a:r>
            <a:r>
              <a:rPr lang="en-US" sz="3600" dirty="0"/>
              <a:t>23:12-22 </a:t>
            </a:r>
          </a:p>
          <a:p>
            <a:endParaRPr lang="en-US" dirty="0"/>
          </a:p>
        </p:txBody>
      </p:sp>
    </p:spTree>
    <p:extLst>
      <p:ext uri="{BB962C8B-B14F-4D97-AF65-F5344CB8AC3E}">
        <p14:creationId xmlns:p14="http://schemas.microsoft.com/office/powerpoint/2010/main" val="3748973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304801" y="2133599"/>
            <a:ext cx="8686800" cy="4495801"/>
          </a:xfrm>
        </p:spPr>
        <p:txBody>
          <a:bodyPr>
            <a:normAutofit/>
          </a:bodyPr>
          <a:lstStyle/>
          <a:p>
            <a:r>
              <a:rPr lang="en-US" sz="2800" dirty="0" smtClean="0"/>
              <a:t>Purity </a:t>
            </a:r>
            <a:r>
              <a:rPr lang="en-US" sz="2800" dirty="0"/>
              <a:t>of thoughts and intentions </a:t>
            </a:r>
            <a:r>
              <a:rPr lang="en-US" sz="2800" dirty="0" smtClean="0"/>
              <a:t>may seem impractical </a:t>
            </a:r>
            <a:r>
              <a:rPr lang="en-US" sz="2800" dirty="0"/>
              <a:t>to achieve in one lifetime. </a:t>
            </a:r>
            <a:endParaRPr lang="en-US" sz="2800" dirty="0" smtClean="0"/>
          </a:p>
          <a:p>
            <a:r>
              <a:rPr lang="en-US" sz="2800" dirty="0" smtClean="0"/>
              <a:t>Yet </a:t>
            </a:r>
            <a:r>
              <a:rPr lang="en-US" sz="2800" dirty="0"/>
              <a:t>the promise of Jesus in the Beatitudes is that “The pure in heart will see God”. (Matthew 5:8) </a:t>
            </a:r>
          </a:p>
          <a:p>
            <a:r>
              <a:rPr lang="en-US" sz="2800" dirty="0" smtClean="0"/>
              <a:t>He </a:t>
            </a:r>
            <a:r>
              <a:rPr lang="en-US" sz="2800" dirty="0"/>
              <a:t>seems to be calling us to </a:t>
            </a:r>
            <a:r>
              <a:rPr lang="en-US" sz="2800" dirty="0" smtClean="0"/>
              <a:t>be transformed by His word and come into closer fellowship </a:t>
            </a:r>
            <a:r>
              <a:rPr lang="en-US" sz="2800" dirty="0"/>
              <a:t>with </a:t>
            </a:r>
            <a:r>
              <a:rPr lang="en-US" sz="2800" dirty="0" smtClean="0"/>
              <a:t>Him.</a:t>
            </a:r>
            <a:endParaRPr lang="en-US" sz="2800" dirty="0"/>
          </a:p>
        </p:txBody>
      </p:sp>
    </p:spTree>
    <p:extLst>
      <p:ext uri="{BB962C8B-B14F-4D97-AF65-F5344CB8AC3E}">
        <p14:creationId xmlns:p14="http://schemas.microsoft.com/office/powerpoint/2010/main" val="2855727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609600" y="2133600"/>
            <a:ext cx="8534399" cy="3777622"/>
          </a:xfrm>
        </p:spPr>
        <p:txBody>
          <a:bodyPr>
            <a:normAutofit/>
          </a:bodyPr>
          <a:lstStyle/>
          <a:p>
            <a:r>
              <a:rPr lang="en-US" sz="2400" dirty="0" smtClean="0"/>
              <a:t>Bible Study Wed. </a:t>
            </a:r>
            <a:r>
              <a:rPr lang="en-US" sz="2400" dirty="0" smtClean="0"/>
              <a:t>7/22/15-Healthy Christian Session</a:t>
            </a:r>
            <a:endParaRPr lang="en-US" sz="2400" dirty="0" smtClean="0"/>
          </a:p>
          <a:p>
            <a:r>
              <a:rPr lang="en-US" sz="2400" dirty="0" smtClean="0"/>
              <a:t>8/5/15-</a:t>
            </a:r>
            <a:r>
              <a:rPr lang="en-US" sz="2400" dirty="0" smtClean="0"/>
              <a:t>Thoughts </a:t>
            </a:r>
            <a:r>
              <a:rPr lang="en-US" sz="2400" dirty="0" smtClean="0"/>
              <a:t>&amp; Intents pt. 2</a:t>
            </a:r>
          </a:p>
          <a:p>
            <a:r>
              <a:rPr lang="en-US" sz="2400" dirty="0" smtClean="0"/>
              <a:t>Scriptures: Heb. 4:12; Jer. 17:9; Matt. 15:19</a:t>
            </a:r>
            <a:endParaRPr lang="en-US" sz="2400" dirty="0"/>
          </a:p>
        </p:txBody>
      </p:sp>
    </p:spTree>
    <p:extLst>
      <p:ext uri="{BB962C8B-B14F-4D97-AF65-F5344CB8AC3E}">
        <p14:creationId xmlns:p14="http://schemas.microsoft.com/office/powerpoint/2010/main" val="328356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1" y="2133600"/>
            <a:ext cx="7696200" cy="3777622"/>
          </a:xfrm>
        </p:spPr>
        <p:txBody>
          <a:bodyPr>
            <a:normAutofit/>
          </a:bodyPr>
          <a:lstStyle/>
          <a:p>
            <a:pPr marL="0" indent="0">
              <a:buNone/>
            </a:pPr>
            <a:r>
              <a:rPr lang="en-US" sz="2800" dirty="0" smtClean="0"/>
              <a:t>References:</a:t>
            </a:r>
          </a:p>
          <a:p>
            <a:r>
              <a:rPr lang="en-US" sz="2800" dirty="0" smtClean="0"/>
              <a:t>Bible.knowing/jesus.com</a:t>
            </a:r>
          </a:p>
          <a:p>
            <a:r>
              <a:rPr lang="en-US" sz="2800" dirty="0"/>
              <a:t>The Thoughts and Intentions of the Heart (Globalchristians.org)</a:t>
            </a:r>
          </a:p>
          <a:p>
            <a:pPr marL="0" indent="0">
              <a:buNone/>
            </a:pPr>
            <a:endParaRPr lang="en-US" sz="2800" dirty="0"/>
          </a:p>
        </p:txBody>
      </p:sp>
    </p:spTree>
    <p:extLst>
      <p:ext uri="{BB962C8B-B14F-4D97-AF65-F5344CB8AC3E}">
        <p14:creationId xmlns:p14="http://schemas.microsoft.com/office/powerpoint/2010/main" val="3593259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304801" y="1905000"/>
            <a:ext cx="8458200" cy="4572000"/>
          </a:xfrm>
        </p:spPr>
        <p:txBody>
          <a:bodyPr>
            <a:normAutofit/>
          </a:bodyPr>
          <a:lstStyle/>
          <a:p>
            <a:r>
              <a:rPr lang="en-US" sz="2800" b="1" dirty="0"/>
              <a:t>Hebrews </a:t>
            </a:r>
            <a:r>
              <a:rPr lang="en-US" sz="2800" b="1" dirty="0" smtClean="0"/>
              <a:t>4:12-Amplified </a:t>
            </a:r>
            <a:r>
              <a:rPr lang="en-US" sz="2800" b="1" dirty="0"/>
              <a:t>Bible (AMP)</a:t>
            </a:r>
            <a:endParaRPr lang="en-US" sz="2800" dirty="0"/>
          </a:p>
          <a:p>
            <a:r>
              <a:rPr lang="en-US" sz="2800" baseline="30000" dirty="0"/>
              <a:t>12 </a:t>
            </a:r>
            <a:r>
              <a:rPr lang="en-US" sz="2800" dirty="0"/>
              <a:t>For the Word that God speaks is alive and full of power [making it active, operative, energizing, and effective]; it is sharper than any two-edged sword, penetrating to the dividing line of the </a:t>
            </a:r>
            <a:r>
              <a:rPr lang="en-US" sz="2800" baseline="30000" dirty="0"/>
              <a:t>[</a:t>
            </a:r>
            <a:r>
              <a:rPr lang="en-US" sz="2800" u="sng" baseline="30000" dirty="0">
                <a:hlinkClick r:id="rId2" tooltip="See footnote a"/>
              </a:rPr>
              <a:t>a</a:t>
            </a:r>
            <a:r>
              <a:rPr lang="en-US" sz="2800" baseline="30000" dirty="0"/>
              <a:t>]</a:t>
            </a:r>
            <a:r>
              <a:rPr lang="en-US" sz="2800" dirty="0"/>
              <a:t>breath of life (soul) and [the immortal] spirit, and of joints and marrow [of the deepest parts of our nature], exposing </a:t>
            </a:r>
            <a:r>
              <a:rPr lang="en-US" sz="2800" i="1" dirty="0"/>
              <a:t>and</a:t>
            </a:r>
            <a:r>
              <a:rPr lang="en-US" sz="2800" dirty="0"/>
              <a:t> sifting </a:t>
            </a:r>
            <a:r>
              <a:rPr lang="en-US" sz="2800" i="1" dirty="0"/>
              <a:t>and</a:t>
            </a:r>
            <a:r>
              <a:rPr lang="en-US" sz="2800" dirty="0"/>
              <a:t> analyzing </a:t>
            </a:r>
            <a:r>
              <a:rPr lang="en-US" sz="2800" i="1" dirty="0"/>
              <a:t>and</a:t>
            </a:r>
            <a:r>
              <a:rPr lang="en-US" sz="2800" dirty="0"/>
              <a:t> judging the very thoughts and purposes of the heart.</a:t>
            </a:r>
          </a:p>
          <a:p>
            <a:endParaRPr lang="en-US" dirty="0"/>
          </a:p>
        </p:txBody>
      </p:sp>
    </p:spTree>
    <p:extLst>
      <p:ext uri="{BB962C8B-B14F-4D97-AF65-F5344CB8AC3E}">
        <p14:creationId xmlns:p14="http://schemas.microsoft.com/office/powerpoint/2010/main" val="8690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228601" y="2133600"/>
            <a:ext cx="8534400" cy="4343400"/>
          </a:xfrm>
        </p:spPr>
        <p:txBody>
          <a:bodyPr>
            <a:normAutofit/>
          </a:bodyPr>
          <a:lstStyle/>
          <a:p>
            <a:r>
              <a:rPr lang="en-US" sz="2400" dirty="0"/>
              <a:t>See, the Word of God is alive! It is at work and is sharper than any double-edged sword - it cuts right through to where soul meets spirit and joints meet marrow, and it is quick to judge the inner reflections and attitudes of the heart. Heb. 4:12 (CJB) Complete Jewish Bible</a:t>
            </a:r>
          </a:p>
          <a:p>
            <a:r>
              <a:rPr lang="en-US" sz="2400" dirty="0" smtClean="0"/>
              <a:t>For </a:t>
            </a:r>
            <a:r>
              <a:rPr lang="en-US" sz="2400" dirty="0"/>
              <a:t>the word of God is full of living power. It is sharper than the sharpest knife, cutting deep into our innermost thoughts and desires. It exposes us for what we really are.  </a:t>
            </a:r>
            <a:r>
              <a:rPr lang="en-US" sz="2400" dirty="0" smtClean="0"/>
              <a:t>Heb. 4:12 (NLT)</a:t>
            </a:r>
            <a:r>
              <a:rPr lang="en-US" sz="2400" dirty="0"/>
              <a:t/>
            </a:r>
            <a:br>
              <a:rPr lang="en-US" sz="2400" dirty="0"/>
            </a:br>
            <a:endParaRPr lang="en-US" sz="2400" dirty="0"/>
          </a:p>
        </p:txBody>
      </p:sp>
    </p:spTree>
    <p:extLst>
      <p:ext uri="{BB962C8B-B14F-4D97-AF65-F5344CB8AC3E}">
        <p14:creationId xmlns:p14="http://schemas.microsoft.com/office/powerpoint/2010/main" val="815746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304800" y="2133600"/>
            <a:ext cx="8610599" cy="4419600"/>
          </a:xfrm>
        </p:spPr>
        <p:txBody>
          <a:bodyPr>
            <a:normAutofit/>
          </a:bodyPr>
          <a:lstStyle/>
          <a:p>
            <a:r>
              <a:rPr lang="en-US" sz="3200" dirty="0"/>
              <a:t>Word of God as piercing, probing, discerning, </a:t>
            </a:r>
            <a:r>
              <a:rPr lang="en-US" sz="3200" b="1" dirty="0"/>
              <a:t>dividing</a:t>
            </a:r>
            <a:r>
              <a:rPr lang="en-US" sz="3200" dirty="0"/>
              <a:t> even to the tearing asunder of soul and spirit; the </a:t>
            </a:r>
            <a:r>
              <a:rPr lang="en-US" sz="3200" i="1" dirty="0"/>
              <a:t>psuchikos</a:t>
            </a:r>
            <a:r>
              <a:rPr lang="en-US" sz="3200" dirty="0"/>
              <a:t> </a:t>
            </a:r>
            <a:r>
              <a:rPr lang="en-US" sz="3200" dirty="0" smtClean="0"/>
              <a:t>(soul)man</a:t>
            </a:r>
            <a:r>
              <a:rPr lang="en-US" sz="3200" dirty="0"/>
              <a:t>, </a:t>
            </a:r>
            <a:r>
              <a:rPr lang="en-US" sz="3200" b="1" dirty="0"/>
              <a:t>the</a:t>
            </a:r>
            <a:r>
              <a:rPr lang="en-US" sz="3200" dirty="0"/>
              <a:t> </a:t>
            </a:r>
            <a:r>
              <a:rPr lang="en-US" sz="3200" b="1" dirty="0"/>
              <a:t>natural man</a:t>
            </a:r>
            <a:r>
              <a:rPr lang="en-US" sz="3200" dirty="0"/>
              <a:t>; and the </a:t>
            </a:r>
            <a:r>
              <a:rPr lang="en-US" sz="3200" i="1" dirty="0" smtClean="0"/>
              <a:t>pneumatikos </a:t>
            </a:r>
            <a:r>
              <a:rPr lang="en-US" sz="3200" dirty="0" smtClean="0"/>
              <a:t> </a:t>
            </a:r>
            <a:r>
              <a:rPr lang="en-US" sz="3200" dirty="0"/>
              <a:t>man, </a:t>
            </a:r>
            <a:r>
              <a:rPr lang="en-US" sz="3200" b="1" dirty="0"/>
              <a:t>the spiritual man.</a:t>
            </a:r>
            <a:r>
              <a:rPr lang="en-US" sz="3200" dirty="0"/>
              <a:t> </a:t>
            </a:r>
            <a:endParaRPr lang="en-US" sz="3200" dirty="0" smtClean="0"/>
          </a:p>
          <a:p>
            <a:r>
              <a:rPr lang="en-US" sz="3200" dirty="0"/>
              <a:t> </a:t>
            </a:r>
            <a:r>
              <a:rPr lang="en-US" sz="3200" dirty="0" smtClean="0"/>
              <a:t>This means:</a:t>
            </a:r>
            <a:r>
              <a:rPr lang="en-US" sz="3200" dirty="0"/>
              <a:t>  </a:t>
            </a:r>
            <a:r>
              <a:rPr lang="en-US" sz="3200" dirty="0" smtClean="0"/>
              <a:t>the </a:t>
            </a:r>
            <a:r>
              <a:rPr lang="en-US" sz="3200" dirty="0"/>
              <a:t>Word of </a:t>
            </a:r>
            <a:r>
              <a:rPr lang="en-US" sz="3200" dirty="0" smtClean="0"/>
              <a:t>God is able to divide </a:t>
            </a:r>
            <a:r>
              <a:rPr lang="en-US" sz="3200" dirty="0"/>
              <a:t>between the natural man and the spiritual man.</a:t>
            </a:r>
          </a:p>
          <a:p>
            <a:endParaRPr lang="en-US" sz="3200" dirty="0"/>
          </a:p>
        </p:txBody>
      </p:sp>
    </p:spTree>
    <p:extLst>
      <p:ext uri="{BB962C8B-B14F-4D97-AF65-F5344CB8AC3E}">
        <p14:creationId xmlns:p14="http://schemas.microsoft.com/office/powerpoint/2010/main" val="941261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228600" y="1905000"/>
            <a:ext cx="8534399" cy="4648200"/>
          </a:xfrm>
        </p:spPr>
        <p:txBody>
          <a:bodyPr>
            <a:normAutofit/>
          </a:bodyPr>
          <a:lstStyle/>
          <a:p>
            <a:r>
              <a:rPr lang="en-US" sz="2800" dirty="0"/>
              <a:t>The Bible says: “The heart is more treacherous than anything else and is desperate.” (</a:t>
            </a:r>
            <a:r>
              <a:rPr lang="en-US" sz="2800" dirty="0">
                <a:hlinkClick r:id="rId2"/>
              </a:rPr>
              <a:t>Jeremiah 17:9</a:t>
            </a:r>
            <a:r>
              <a:rPr lang="en-US" sz="2800" dirty="0"/>
              <a:t>) When our heart wants something very much, we can easily find excuses to do what it wants.</a:t>
            </a:r>
          </a:p>
          <a:p>
            <a:r>
              <a:rPr lang="en-US" sz="2800" dirty="0"/>
              <a:t>The Bible gives us a serious warning: “Out of the heart come wicked reasonings, murders, adulteries, fornications, thieveries, false testimonies, blasphemies.” (</a:t>
            </a:r>
            <a:r>
              <a:rPr lang="en-US" sz="2800" dirty="0">
                <a:hlinkClick r:id="rId3"/>
              </a:rPr>
              <a:t>Matthew 15:19</a:t>
            </a:r>
            <a:r>
              <a:rPr lang="en-US" sz="2800" dirty="0" smtClean="0"/>
              <a:t>)</a:t>
            </a:r>
            <a:endParaRPr lang="en-US" sz="2800" dirty="0"/>
          </a:p>
        </p:txBody>
      </p:sp>
    </p:spTree>
    <p:extLst>
      <p:ext uri="{BB962C8B-B14F-4D97-AF65-F5344CB8AC3E}">
        <p14:creationId xmlns:p14="http://schemas.microsoft.com/office/powerpoint/2010/main" val="1515535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304800" y="2133600"/>
            <a:ext cx="8686799" cy="3777622"/>
          </a:xfrm>
        </p:spPr>
        <p:txBody>
          <a:bodyPr>
            <a:normAutofit/>
          </a:bodyPr>
          <a:lstStyle/>
          <a:p>
            <a:r>
              <a:rPr lang="en-US" sz="3200" dirty="0" smtClean="0"/>
              <a:t>Our heart, the person we are inside, can deceive us and make us do something that is against God’s will. And we may not realize that our heart has deceived us until after we have made a mistake. </a:t>
            </a:r>
          </a:p>
          <a:p>
            <a:endParaRPr lang="en-US" sz="3200" dirty="0"/>
          </a:p>
        </p:txBody>
      </p:sp>
    </p:spTree>
    <p:extLst>
      <p:ext uri="{BB962C8B-B14F-4D97-AF65-F5344CB8AC3E}">
        <p14:creationId xmlns:p14="http://schemas.microsoft.com/office/powerpoint/2010/main" val="91742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228600" y="2133600"/>
            <a:ext cx="8610599" cy="4343400"/>
          </a:xfrm>
        </p:spPr>
        <p:txBody>
          <a:bodyPr/>
          <a:lstStyle/>
          <a:p>
            <a:r>
              <a:rPr lang="en-US" sz="3600" dirty="0" smtClean="0"/>
              <a:t>Watch your thoughts. They become words. Watch your words. They become deeds. Watch your deeds. They become habits. Watch your habits. They become character. Character is everything. (Frank Outlaw)</a:t>
            </a:r>
          </a:p>
          <a:p>
            <a:endParaRPr lang="en-US" dirty="0"/>
          </a:p>
        </p:txBody>
      </p:sp>
    </p:spTree>
    <p:extLst>
      <p:ext uri="{BB962C8B-B14F-4D97-AF65-F5344CB8AC3E}">
        <p14:creationId xmlns:p14="http://schemas.microsoft.com/office/powerpoint/2010/main" val="1362129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304800" y="2133600"/>
            <a:ext cx="8839199" cy="4343400"/>
          </a:xfrm>
        </p:spPr>
        <p:txBody>
          <a:bodyPr>
            <a:normAutofit/>
          </a:bodyPr>
          <a:lstStyle/>
          <a:p>
            <a:r>
              <a:rPr lang="en-US" sz="3600" dirty="0" smtClean="0"/>
              <a:t>What can help us to know what is in our heart before we do something wrong?</a:t>
            </a:r>
          </a:p>
        </p:txBody>
      </p:sp>
    </p:spTree>
    <p:extLst>
      <p:ext uri="{BB962C8B-B14F-4D97-AF65-F5344CB8AC3E}">
        <p14:creationId xmlns:p14="http://schemas.microsoft.com/office/powerpoint/2010/main" val="3507381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1</a:t>
            </a:r>
            <a:endParaRPr lang="en-US" dirty="0"/>
          </a:p>
        </p:txBody>
      </p:sp>
      <p:sp>
        <p:nvSpPr>
          <p:cNvPr id="3" name="Content Placeholder 2"/>
          <p:cNvSpPr>
            <a:spLocks noGrp="1"/>
          </p:cNvSpPr>
          <p:nvPr>
            <p:ph idx="1"/>
          </p:nvPr>
        </p:nvSpPr>
        <p:spPr>
          <a:xfrm>
            <a:off x="228601" y="2133600"/>
            <a:ext cx="8686800" cy="4343400"/>
          </a:xfrm>
        </p:spPr>
        <p:txBody>
          <a:bodyPr>
            <a:normAutofit/>
          </a:bodyPr>
          <a:lstStyle/>
          <a:p>
            <a:pPr marL="0" indent="0">
              <a:buNone/>
            </a:pPr>
            <a:r>
              <a:rPr lang="en-US" sz="2400" b="1" dirty="0"/>
              <a:t>Read the Bible every day and meditate on what it says. </a:t>
            </a:r>
            <a:endParaRPr lang="en-US" sz="2400" b="1" dirty="0" smtClean="0"/>
          </a:p>
          <a:p>
            <a:r>
              <a:rPr lang="en-US" sz="2400" dirty="0" smtClean="0"/>
              <a:t>When </a:t>
            </a:r>
            <a:r>
              <a:rPr lang="en-US" sz="2400" dirty="0"/>
              <a:t>we study the Bible, we should examine our own thinking and actions. This will help us to find out what is really in our heart. </a:t>
            </a:r>
            <a:endParaRPr lang="en-US" sz="2400" dirty="0" smtClean="0"/>
          </a:p>
          <a:p>
            <a:r>
              <a:rPr lang="en-US" sz="2400" dirty="0"/>
              <a:t>If we pay attention to what the Bible says, this will train our conscience. Our conscience is like a voice inside of us. It can tell us that something is wrong and stop </a:t>
            </a:r>
            <a:r>
              <a:rPr lang="en-US" sz="2400" dirty="0" smtClean="0"/>
              <a:t>us  </a:t>
            </a:r>
            <a:r>
              <a:rPr lang="en-US" sz="2400" dirty="0"/>
              <a:t>from making excuses to do what is </a:t>
            </a:r>
            <a:r>
              <a:rPr lang="en-US" sz="2400" dirty="0" smtClean="0"/>
              <a:t>bad</a:t>
            </a:r>
            <a:r>
              <a:rPr lang="en-US" sz="2400" dirty="0"/>
              <a:t> </a:t>
            </a:r>
            <a:r>
              <a:rPr lang="en-US" sz="2400" dirty="0" smtClean="0"/>
              <a:t>or warn us before making harmful decisions.</a:t>
            </a:r>
            <a:endParaRPr lang="en-US" sz="2400" dirty="0"/>
          </a:p>
        </p:txBody>
      </p:sp>
    </p:spTree>
    <p:extLst>
      <p:ext uri="{BB962C8B-B14F-4D97-AF65-F5344CB8AC3E}">
        <p14:creationId xmlns:p14="http://schemas.microsoft.com/office/powerpoint/2010/main" val="1197808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67</TotalTime>
  <Words>896</Words>
  <Application>Microsoft Office PowerPoint</Application>
  <PresentationFormat>On-screen Show (4:3)</PresentationFormat>
  <Paragraphs>59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Century Gothic</vt:lpstr>
      <vt:lpstr>Wingdings 3</vt:lpstr>
      <vt:lpstr>Wisp</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Thoughts &amp; Intents of the Heart pt. 1</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&amp; Intents of the Heart pt. 1</dc:title>
  <dc:creator>vhanflstubbp</dc:creator>
  <cp:lastModifiedBy>AFCC</cp:lastModifiedBy>
  <cp:revision>8</cp:revision>
  <cp:lastPrinted>2015-07-22T22:41:55Z</cp:lastPrinted>
  <dcterms:created xsi:type="dcterms:W3CDTF">2015-06-23T19:50:45Z</dcterms:created>
  <dcterms:modified xsi:type="dcterms:W3CDTF">2015-07-22T22:44:36Z</dcterms:modified>
</cp:coreProperties>
</file>