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3" r:id="rId4"/>
    <p:sldId id="261" r:id="rId5"/>
    <p:sldId id="260" r:id="rId6"/>
    <p:sldId id="262" r:id="rId7"/>
    <p:sldId id="258" r:id="rId8"/>
    <p:sldId id="264" r:id="rId9"/>
    <p:sldId id="265" r:id="rId10"/>
    <p:sldId id="259" r:id="rId11"/>
    <p:sldId id="266" r:id="rId12"/>
    <p:sldId id="267" r:id="rId13"/>
    <p:sldId id="268" r:id="rId14"/>
    <p:sldId id="271" r:id="rId15"/>
    <p:sldId id="269" r:id="rId16"/>
    <p:sldId id="27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2" d="100"/>
          <a:sy n="72" d="100"/>
        </p:scale>
        <p:origin x="1350"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CC6640-2171-4AE9-8DF7-0592F27C73E9}" type="datetimeFigureOut">
              <a:rPr lang="en-US" smtClean="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283BF2-A561-48A9-8DC6-35FD0AF9EC68}" type="slidenum">
              <a:rPr lang="en-US" smtClean="0"/>
              <a:t>‹#›</a:t>
            </a:fld>
            <a:endParaRPr lang="en-US" dirty="0"/>
          </a:p>
        </p:txBody>
      </p:sp>
    </p:spTree>
    <p:extLst>
      <p:ext uri="{BB962C8B-B14F-4D97-AF65-F5344CB8AC3E}">
        <p14:creationId xmlns:p14="http://schemas.microsoft.com/office/powerpoint/2010/main" val="1484954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CFCC6640-2171-4AE9-8DF7-0592F27C73E9}" type="datetimeFigureOut">
              <a:rPr lang="en-US" smtClean="0"/>
              <a:t>11/6/2019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C283BF2-A561-48A9-8DC6-35FD0AF9EC68}" type="slidenum">
              <a:rPr lang="en-US" smtClean="0"/>
              <a:t>‹#›</a:t>
            </a:fld>
            <a:endParaRPr lang="en-US" dirty="0"/>
          </a:p>
        </p:txBody>
      </p:sp>
    </p:spTree>
    <p:extLst>
      <p:ext uri="{BB962C8B-B14F-4D97-AF65-F5344CB8AC3E}">
        <p14:creationId xmlns:p14="http://schemas.microsoft.com/office/powerpoint/2010/main" val="220337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C6640-2171-4AE9-8DF7-0592F27C73E9}" type="datetimeFigureOut">
              <a:rPr lang="en-US" smtClean="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283BF2-A561-48A9-8DC6-35FD0AF9EC68}" type="slidenum">
              <a:rPr lang="en-US" smtClean="0"/>
              <a:t>‹#›</a:t>
            </a:fld>
            <a:endParaRPr lang="en-US" dirty="0"/>
          </a:p>
        </p:txBody>
      </p:sp>
    </p:spTree>
    <p:extLst>
      <p:ext uri="{BB962C8B-B14F-4D97-AF65-F5344CB8AC3E}">
        <p14:creationId xmlns:p14="http://schemas.microsoft.com/office/powerpoint/2010/main" val="3436337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C6640-2171-4AE9-8DF7-0592F27C73E9}" type="datetimeFigureOut">
              <a:rPr lang="en-US" smtClean="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283BF2-A561-48A9-8DC6-35FD0AF9EC68}" type="slidenum">
              <a:rPr lang="en-US" smtClean="0"/>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99198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C6640-2171-4AE9-8DF7-0592F27C73E9}" type="datetimeFigureOut">
              <a:rPr lang="en-US" smtClean="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283BF2-A561-48A9-8DC6-35FD0AF9EC68}" type="slidenum">
              <a:rPr lang="en-US" smtClean="0"/>
              <a:t>‹#›</a:t>
            </a:fld>
            <a:endParaRPr lang="en-US" dirty="0"/>
          </a:p>
        </p:txBody>
      </p:sp>
    </p:spTree>
    <p:extLst>
      <p:ext uri="{BB962C8B-B14F-4D97-AF65-F5344CB8AC3E}">
        <p14:creationId xmlns:p14="http://schemas.microsoft.com/office/powerpoint/2010/main" val="4024455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C6640-2171-4AE9-8DF7-0592F27C73E9}" type="datetimeFigureOut">
              <a:rPr lang="en-US" smtClean="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283BF2-A561-48A9-8DC6-35FD0AF9EC68}" type="slidenum">
              <a:rPr lang="en-US" smtClean="0"/>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79445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C6640-2171-4AE9-8DF7-0592F27C73E9}" type="datetimeFigureOut">
              <a:rPr lang="en-US" smtClean="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283BF2-A561-48A9-8DC6-35FD0AF9EC68}" type="slidenum">
              <a:rPr lang="en-US" smtClean="0"/>
              <a:t>‹#›</a:t>
            </a:fld>
            <a:endParaRPr lang="en-US" dirty="0"/>
          </a:p>
        </p:txBody>
      </p:sp>
    </p:spTree>
    <p:extLst>
      <p:ext uri="{BB962C8B-B14F-4D97-AF65-F5344CB8AC3E}">
        <p14:creationId xmlns:p14="http://schemas.microsoft.com/office/powerpoint/2010/main" val="1834453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CC6640-2171-4AE9-8DF7-0592F27C73E9}" type="datetimeFigureOut">
              <a:rPr lang="en-US" smtClean="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283BF2-A561-48A9-8DC6-35FD0AF9EC68}" type="slidenum">
              <a:rPr lang="en-US" smtClean="0"/>
              <a:t>‹#›</a:t>
            </a:fld>
            <a:endParaRPr lang="en-US" dirty="0"/>
          </a:p>
        </p:txBody>
      </p:sp>
    </p:spTree>
    <p:extLst>
      <p:ext uri="{BB962C8B-B14F-4D97-AF65-F5344CB8AC3E}">
        <p14:creationId xmlns:p14="http://schemas.microsoft.com/office/powerpoint/2010/main" val="64839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CC6640-2171-4AE9-8DF7-0592F27C73E9}" type="datetimeFigureOut">
              <a:rPr lang="en-US" smtClean="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283BF2-A561-48A9-8DC6-35FD0AF9EC68}" type="slidenum">
              <a:rPr lang="en-US" smtClean="0"/>
              <a:t>‹#›</a:t>
            </a:fld>
            <a:endParaRPr lang="en-US" dirty="0"/>
          </a:p>
        </p:txBody>
      </p:sp>
    </p:spTree>
    <p:extLst>
      <p:ext uri="{BB962C8B-B14F-4D97-AF65-F5344CB8AC3E}">
        <p14:creationId xmlns:p14="http://schemas.microsoft.com/office/powerpoint/2010/main" val="423679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CC6640-2171-4AE9-8DF7-0592F27C73E9}" type="datetimeFigureOut">
              <a:rPr lang="en-US" smtClean="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283BF2-A561-48A9-8DC6-35FD0AF9EC68}" type="slidenum">
              <a:rPr lang="en-US" smtClean="0"/>
              <a:t>‹#›</a:t>
            </a:fld>
            <a:endParaRPr lang="en-US" dirty="0"/>
          </a:p>
        </p:txBody>
      </p:sp>
    </p:spTree>
    <p:extLst>
      <p:ext uri="{BB962C8B-B14F-4D97-AF65-F5344CB8AC3E}">
        <p14:creationId xmlns:p14="http://schemas.microsoft.com/office/powerpoint/2010/main" val="156587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C6640-2171-4AE9-8DF7-0592F27C73E9}" type="datetimeFigureOut">
              <a:rPr lang="en-US" smtClean="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283BF2-A561-48A9-8DC6-35FD0AF9EC68}" type="slidenum">
              <a:rPr lang="en-US" smtClean="0"/>
              <a:t>‹#›</a:t>
            </a:fld>
            <a:endParaRPr lang="en-US" dirty="0"/>
          </a:p>
        </p:txBody>
      </p:sp>
    </p:spTree>
    <p:extLst>
      <p:ext uri="{BB962C8B-B14F-4D97-AF65-F5344CB8AC3E}">
        <p14:creationId xmlns:p14="http://schemas.microsoft.com/office/powerpoint/2010/main" val="2919148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CC6640-2171-4AE9-8DF7-0592F27C73E9}" type="datetimeFigureOut">
              <a:rPr lang="en-US" smtClean="0"/>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283BF2-A561-48A9-8DC6-35FD0AF9EC68}" type="slidenum">
              <a:rPr lang="en-US" smtClean="0"/>
              <a:t>‹#›</a:t>
            </a:fld>
            <a:endParaRPr lang="en-US" dirty="0"/>
          </a:p>
        </p:txBody>
      </p:sp>
    </p:spTree>
    <p:extLst>
      <p:ext uri="{BB962C8B-B14F-4D97-AF65-F5344CB8AC3E}">
        <p14:creationId xmlns:p14="http://schemas.microsoft.com/office/powerpoint/2010/main" val="157271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CC6640-2171-4AE9-8DF7-0592F27C73E9}" type="datetimeFigureOut">
              <a:rPr lang="en-US" smtClean="0"/>
              <a:t>11/6/2019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C283BF2-A561-48A9-8DC6-35FD0AF9EC68}" type="slidenum">
              <a:rPr lang="en-US" smtClean="0"/>
              <a:t>‹#›</a:t>
            </a:fld>
            <a:endParaRPr lang="en-US" dirty="0"/>
          </a:p>
        </p:txBody>
      </p:sp>
    </p:spTree>
    <p:extLst>
      <p:ext uri="{BB962C8B-B14F-4D97-AF65-F5344CB8AC3E}">
        <p14:creationId xmlns:p14="http://schemas.microsoft.com/office/powerpoint/2010/main" val="2439151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CC6640-2171-4AE9-8DF7-0592F27C73E9}" type="datetimeFigureOut">
              <a:rPr lang="en-US" smtClean="0"/>
              <a:t>11/6/2019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C283BF2-A561-48A9-8DC6-35FD0AF9EC68}" type="slidenum">
              <a:rPr lang="en-US" smtClean="0"/>
              <a:t>‹#›</a:t>
            </a:fld>
            <a:endParaRPr lang="en-US" dirty="0"/>
          </a:p>
        </p:txBody>
      </p:sp>
    </p:spTree>
    <p:extLst>
      <p:ext uri="{BB962C8B-B14F-4D97-AF65-F5344CB8AC3E}">
        <p14:creationId xmlns:p14="http://schemas.microsoft.com/office/powerpoint/2010/main" val="486074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C6640-2171-4AE9-8DF7-0592F27C73E9}" type="datetimeFigureOut">
              <a:rPr lang="en-US" smtClean="0"/>
              <a:t>11/6/2019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C283BF2-A561-48A9-8DC6-35FD0AF9EC68}" type="slidenum">
              <a:rPr lang="en-US" smtClean="0"/>
              <a:t>‹#›</a:t>
            </a:fld>
            <a:endParaRPr lang="en-US" dirty="0"/>
          </a:p>
        </p:txBody>
      </p:sp>
    </p:spTree>
    <p:extLst>
      <p:ext uri="{BB962C8B-B14F-4D97-AF65-F5344CB8AC3E}">
        <p14:creationId xmlns:p14="http://schemas.microsoft.com/office/powerpoint/2010/main" val="3018019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CC6640-2171-4AE9-8DF7-0592F27C73E9}" type="datetimeFigureOut">
              <a:rPr lang="en-US" smtClean="0"/>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283BF2-A561-48A9-8DC6-35FD0AF9EC68}" type="slidenum">
              <a:rPr lang="en-US" smtClean="0"/>
              <a:t>‹#›</a:t>
            </a:fld>
            <a:endParaRPr lang="en-US" dirty="0"/>
          </a:p>
        </p:txBody>
      </p:sp>
    </p:spTree>
    <p:extLst>
      <p:ext uri="{BB962C8B-B14F-4D97-AF65-F5344CB8AC3E}">
        <p14:creationId xmlns:p14="http://schemas.microsoft.com/office/powerpoint/2010/main" val="4181687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CC6640-2171-4AE9-8DF7-0592F27C73E9}" type="datetimeFigureOut">
              <a:rPr lang="en-US" smtClean="0"/>
              <a:t>11/6/2019</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1C283BF2-A561-48A9-8DC6-35FD0AF9EC68}" type="slidenum">
              <a:rPr lang="en-US" smtClean="0"/>
              <a:t>‹#›</a:t>
            </a:fld>
            <a:endParaRPr lang="en-US" dirty="0"/>
          </a:p>
        </p:txBody>
      </p:sp>
    </p:spTree>
    <p:extLst>
      <p:ext uri="{BB962C8B-B14F-4D97-AF65-F5344CB8AC3E}">
        <p14:creationId xmlns:p14="http://schemas.microsoft.com/office/powerpoint/2010/main" val="2100616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FCC6640-2171-4AE9-8DF7-0592F27C73E9}" type="datetimeFigureOut">
              <a:rPr lang="en-US" smtClean="0"/>
              <a:t>11/6/2019</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1C283BF2-A561-48A9-8DC6-35FD0AF9EC68}" type="slidenum">
              <a:rPr lang="en-US" smtClean="0"/>
              <a:t>‹#›</a:t>
            </a:fld>
            <a:endParaRPr lang="en-US" dirty="0"/>
          </a:p>
        </p:txBody>
      </p:sp>
    </p:spTree>
    <p:extLst>
      <p:ext uri="{BB962C8B-B14F-4D97-AF65-F5344CB8AC3E}">
        <p14:creationId xmlns:p14="http://schemas.microsoft.com/office/powerpoint/2010/main" val="3334438417"/>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54C21-4647-4EEC-BDD4-229BF337E3A7}"/>
              </a:ext>
            </a:extLst>
          </p:cNvPr>
          <p:cNvSpPr>
            <a:spLocks noGrp="1"/>
          </p:cNvSpPr>
          <p:nvPr>
            <p:ph type="ctrTitle"/>
          </p:nvPr>
        </p:nvSpPr>
        <p:spPr>
          <a:xfrm>
            <a:off x="513159" y="404190"/>
            <a:ext cx="7259241" cy="935628"/>
          </a:xfrm>
        </p:spPr>
        <p:txBody>
          <a:bodyPr>
            <a:normAutofit/>
          </a:bodyPr>
          <a:lstStyle/>
          <a:p>
            <a:r>
              <a:rPr lang="en-US" sz="5400" dirty="0">
                <a:solidFill>
                  <a:schemeClr val="tx2"/>
                </a:solidFill>
              </a:rPr>
              <a:t>I Want To Grow</a:t>
            </a:r>
          </a:p>
        </p:txBody>
      </p:sp>
      <p:sp>
        <p:nvSpPr>
          <p:cNvPr id="3" name="Subtitle 2">
            <a:extLst>
              <a:ext uri="{FF2B5EF4-FFF2-40B4-BE49-F238E27FC236}">
                <a16:creationId xmlns:a16="http://schemas.microsoft.com/office/drawing/2014/main" id="{5CBB2CF7-13D4-4869-9694-FC60935CF587}"/>
              </a:ext>
            </a:extLst>
          </p:cNvPr>
          <p:cNvSpPr>
            <a:spLocks noGrp="1"/>
          </p:cNvSpPr>
          <p:nvPr>
            <p:ph type="subTitle" idx="1"/>
          </p:nvPr>
        </p:nvSpPr>
        <p:spPr>
          <a:xfrm>
            <a:off x="344557" y="1934817"/>
            <a:ext cx="5422909" cy="3265833"/>
          </a:xfrm>
        </p:spPr>
        <p:txBody>
          <a:bodyPr>
            <a:normAutofit/>
          </a:bodyPr>
          <a:lstStyle/>
          <a:p>
            <a:pPr>
              <a:lnSpc>
                <a:spcPct val="90000"/>
              </a:lnSpc>
            </a:pPr>
            <a:r>
              <a:rPr lang="en-US" sz="3600" b="1" dirty="0">
                <a:solidFill>
                  <a:schemeClr val="tx1">
                    <a:alpha val="80000"/>
                  </a:schemeClr>
                </a:solidFill>
              </a:rPr>
              <a:t>…..but speaking the truth in love, may grow up in all things into Him who is the head---Christ. </a:t>
            </a:r>
          </a:p>
          <a:p>
            <a:pPr>
              <a:lnSpc>
                <a:spcPct val="90000"/>
              </a:lnSpc>
            </a:pPr>
            <a:r>
              <a:rPr lang="en-US" sz="3600" b="1" dirty="0">
                <a:solidFill>
                  <a:schemeClr val="tx1">
                    <a:alpha val="80000"/>
                  </a:schemeClr>
                </a:solidFill>
              </a:rPr>
              <a:t>Eph. 4:15</a:t>
            </a:r>
          </a:p>
        </p:txBody>
      </p:sp>
    </p:spTree>
    <p:extLst>
      <p:ext uri="{BB962C8B-B14F-4D97-AF65-F5344CB8AC3E}">
        <p14:creationId xmlns:p14="http://schemas.microsoft.com/office/powerpoint/2010/main" val="423020943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0D753-21A0-486F-B45A-3303B7E07856}"/>
              </a:ext>
            </a:extLst>
          </p:cNvPr>
          <p:cNvSpPr>
            <a:spLocks noGrp="1"/>
          </p:cNvSpPr>
          <p:nvPr>
            <p:ph type="title"/>
          </p:nvPr>
        </p:nvSpPr>
        <p:spPr>
          <a:xfrm>
            <a:off x="1032628" y="-143289"/>
            <a:ext cx="6554867" cy="1524000"/>
          </a:xfrm>
        </p:spPr>
        <p:txBody>
          <a:bodyPr>
            <a:normAutofit/>
          </a:bodyPr>
          <a:lstStyle/>
          <a:p>
            <a:pPr algn="ctr"/>
            <a:r>
              <a:rPr lang="en-US" sz="5400" dirty="0"/>
              <a:t>I Want To Grow</a:t>
            </a:r>
          </a:p>
        </p:txBody>
      </p:sp>
      <p:sp>
        <p:nvSpPr>
          <p:cNvPr id="3" name="Content Placeholder 2">
            <a:extLst>
              <a:ext uri="{FF2B5EF4-FFF2-40B4-BE49-F238E27FC236}">
                <a16:creationId xmlns:a16="http://schemas.microsoft.com/office/drawing/2014/main" id="{626280F9-48EC-47B4-A286-9E673BE0C90D}"/>
              </a:ext>
            </a:extLst>
          </p:cNvPr>
          <p:cNvSpPr>
            <a:spLocks noGrp="1"/>
          </p:cNvSpPr>
          <p:nvPr>
            <p:ph idx="1"/>
          </p:nvPr>
        </p:nvSpPr>
        <p:spPr>
          <a:xfrm>
            <a:off x="212035" y="1245705"/>
            <a:ext cx="8468139" cy="4598504"/>
          </a:xfrm>
        </p:spPr>
        <p:txBody>
          <a:bodyPr>
            <a:normAutofit fontScale="70000" lnSpcReduction="20000"/>
          </a:bodyPr>
          <a:lstStyle/>
          <a:p>
            <a:pPr marL="0" indent="0">
              <a:buNone/>
            </a:pPr>
            <a:r>
              <a:rPr lang="en-US" sz="3100" b="1" dirty="0">
                <a:solidFill>
                  <a:schemeClr val="tx1"/>
                </a:solidFill>
                <a:effectLst>
                  <a:glow rad="101600">
                    <a:schemeClr val="bg1">
                      <a:alpha val="60000"/>
                    </a:schemeClr>
                  </a:glow>
                </a:effectLst>
              </a:rPr>
              <a:t>How can we renew our minds and take off the old man and put on the new man</a:t>
            </a:r>
          </a:p>
          <a:p>
            <a:r>
              <a:rPr lang="en-US" sz="3100" b="1" dirty="0">
                <a:solidFill>
                  <a:schemeClr val="tx1"/>
                </a:solidFill>
                <a:effectLst>
                  <a:glow rad="101600">
                    <a:schemeClr val="bg1">
                      <a:alpha val="60000"/>
                    </a:schemeClr>
                  </a:glow>
                </a:effectLst>
              </a:rPr>
              <a:t>No longer walk as other Gentiles walk in the vanity of their own mind (morale understanding  and reasoning darkened, alienated from God, blind because they willfully ignore what is in our hearts); To work uncleanness with greediness (whatever their fleshly desires demand)</a:t>
            </a:r>
          </a:p>
          <a:p>
            <a:r>
              <a:rPr lang="en-US" sz="3100" b="1" dirty="0">
                <a:solidFill>
                  <a:schemeClr val="tx1"/>
                </a:solidFill>
                <a:effectLst>
                  <a:glow rad="101600">
                    <a:schemeClr val="bg1">
                      <a:alpha val="60000"/>
                    </a:schemeClr>
                  </a:glow>
                </a:effectLst>
              </a:rPr>
              <a:t>They have no sense of shame. They live for lustful pleasure and eagerly practice every kind of impurity.</a:t>
            </a:r>
          </a:p>
          <a:p>
            <a:r>
              <a:rPr lang="en-US" sz="3100" b="1" dirty="0">
                <a:solidFill>
                  <a:schemeClr val="tx1"/>
                </a:solidFill>
                <a:effectLst>
                  <a:glow rad="101600">
                    <a:schemeClr val="bg1">
                      <a:alpha val="60000"/>
                    </a:schemeClr>
                  </a:glow>
                </a:effectLst>
              </a:rPr>
              <a:t>Learn Christ and be taught by what he said in His word):</a:t>
            </a:r>
          </a:p>
          <a:p>
            <a:r>
              <a:rPr lang="en-US" sz="3100" b="1" dirty="0">
                <a:solidFill>
                  <a:schemeClr val="tx1"/>
                </a:solidFill>
                <a:effectLst>
                  <a:glow rad="101600">
                    <a:schemeClr val="bg1">
                      <a:alpha val="60000"/>
                    </a:schemeClr>
                  </a:glow>
                </a:effectLst>
              </a:rPr>
              <a:t>Put off your former conduct of the old man corrupt according to deceitful lust.</a:t>
            </a:r>
          </a:p>
          <a:p>
            <a:pPr marL="0" indent="0">
              <a:buNone/>
            </a:pPr>
            <a:endParaRPr lang="en-US" dirty="0"/>
          </a:p>
        </p:txBody>
      </p:sp>
    </p:spTree>
    <p:extLst>
      <p:ext uri="{BB962C8B-B14F-4D97-AF65-F5344CB8AC3E}">
        <p14:creationId xmlns:p14="http://schemas.microsoft.com/office/powerpoint/2010/main" val="3076764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3E68D-4F7A-400B-A8A7-30325DAD60C7}"/>
              </a:ext>
            </a:extLst>
          </p:cNvPr>
          <p:cNvSpPr>
            <a:spLocks noGrp="1"/>
          </p:cNvSpPr>
          <p:nvPr>
            <p:ph type="title"/>
          </p:nvPr>
        </p:nvSpPr>
        <p:spPr>
          <a:xfrm>
            <a:off x="1294566" y="122582"/>
            <a:ext cx="6554867" cy="1524000"/>
          </a:xfrm>
        </p:spPr>
        <p:txBody>
          <a:bodyPr>
            <a:normAutofit/>
          </a:bodyPr>
          <a:lstStyle/>
          <a:p>
            <a:pPr algn="ctr"/>
            <a:r>
              <a:rPr lang="en-US" sz="5400" dirty="0"/>
              <a:t>I Want To Grow</a:t>
            </a:r>
          </a:p>
        </p:txBody>
      </p:sp>
      <p:sp>
        <p:nvSpPr>
          <p:cNvPr id="3" name="Content Placeholder 2">
            <a:extLst>
              <a:ext uri="{FF2B5EF4-FFF2-40B4-BE49-F238E27FC236}">
                <a16:creationId xmlns:a16="http://schemas.microsoft.com/office/drawing/2014/main" id="{C56014D4-33B9-4C44-9149-B61E5DA86C6A}"/>
              </a:ext>
            </a:extLst>
          </p:cNvPr>
          <p:cNvSpPr>
            <a:spLocks noGrp="1"/>
          </p:cNvSpPr>
          <p:nvPr>
            <p:ph idx="1"/>
          </p:nvPr>
        </p:nvSpPr>
        <p:spPr>
          <a:xfrm>
            <a:off x="1294566" y="1288774"/>
            <a:ext cx="6554867" cy="3767670"/>
          </a:xfrm>
        </p:spPr>
        <p:txBody>
          <a:bodyPr>
            <a:normAutofit/>
          </a:bodyPr>
          <a:lstStyle/>
          <a:p>
            <a:pPr algn="ctr"/>
            <a:r>
              <a:rPr lang="en-US" sz="4000" dirty="0">
                <a:solidFill>
                  <a:schemeClr val="tx1"/>
                </a:solidFill>
                <a:effectLst>
                  <a:glow rad="101600">
                    <a:schemeClr val="bg1">
                      <a:alpha val="60000"/>
                    </a:schemeClr>
                  </a:glow>
                </a:effectLst>
              </a:rPr>
              <a:t>How to put on the new man</a:t>
            </a:r>
          </a:p>
        </p:txBody>
      </p:sp>
    </p:spTree>
    <p:extLst>
      <p:ext uri="{BB962C8B-B14F-4D97-AF65-F5344CB8AC3E}">
        <p14:creationId xmlns:p14="http://schemas.microsoft.com/office/powerpoint/2010/main" val="467489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50D09-604B-4821-A7EE-1BCB27E76480}"/>
              </a:ext>
            </a:extLst>
          </p:cNvPr>
          <p:cNvSpPr>
            <a:spLocks noGrp="1"/>
          </p:cNvSpPr>
          <p:nvPr>
            <p:ph type="title"/>
          </p:nvPr>
        </p:nvSpPr>
        <p:spPr>
          <a:xfrm>
            <a:off x="1243608" y="110987"/>
            <a:ext cx="6400800" cy="723900"/>
          </a:xfrm>
        </p:spPr>
        <p:txBody>
          <a:bodyPr>
            <a:noAutofit/>
          </a:bodyPr>
          <a:lstStyle/>
          <a:p>
            <a:pPr algn="ctr"/>
            <a:r>
              <a:rPr lang="en-US" sz="5400" dirty="0"/>
              <a:t>I Want To Grow</a:t>
            </a:r>
          </a:p>
        </p:txBody>
      </p:sp>
      <p:sp>
        <p:nvSpPr>
          <p:cNvPr id="3" name="Content Placeholder 2">
            <a:extLst>
              <a:ext uri="{FF2B5EF4-FFF2-40B4-BE49-F238E27FC236}">
                <a16:creationId xmlns:a16="http://schemas.microsoft.com/office/drawing/2014/main" id="{49DDB2C8-4066-4D06-A3B3-23CBEA48E9C3}"/>
              </a:ext>
            </a:extLst>
          </p:cNvPr>
          <p:cNvSpPr>
            <a:spLocks noGrp="1"/>
          </p:cNvSpPr>
          <p:nvPr>
            <p:ph idx="1"/>
          </p:nvPr>
        </p:nvSpPr>
        <p:spPr>
          <a:xfrm>
            <a:off x="274361" y="987286"/>
            <a:ext cx="8595277" cy="4684643"/>
          </a:xfrm>
        </p:spPr>
        <p:txBody>
          <a:bodyPr>
            <a:normAutofit fontScale="62500" lnSpcReduction="20000"/>
          </a:bodyPr>
          <a:lstStyle/>
          <a:p>
            <a:pPr marL="0" indent="0">
              <a:buNone/>
            </a:pPr>
            <a:r>
              <a:rPr lang="en-US" sz="3600" b="1" dirty="0">
                <a:solidFill>
                  <a:schemeClr val="tx1"/>
                </a:solidFill>
                <a:effectLst>
                  <a:glow rad="101600">
                    <a:schemeClr val="bg1">
                      <a:alpha val="60000"/>
                    </a:schemeClr>
                  </a:glow>
                </a:effectLst>
              </a:rPr>
              <a:t>Put on the New Man</a:t>
            </a:r>
          </a:p>
          <a:p>
            <a:r>
              <a:rPr lang="en-US" sz="3600" dirty="0">
                <a:solidFill>
                  <a:schemeClr val="tx1"/>
                </a:solidFill>
                <a:effectLst>
                  <a:glow rad="101600">
                    <a:schemeClr val="bg1">
                      <a:alpha val="60000"/>
                    </a:schemeClr>
                  </a:glow>
                </a:effectLst>
              </a:rPr>
              <a:t>Be renewed in the </a:t>
            </a:r>
            <a:r>
              <a:rPr lang="en-US" sz="3600" b="1" dirty="0">
                <a:solidFill>
                  <a:schemeClr val="tx1"/>
                </a:solidFill>
                <a:effectLst>
                  <a:glow rad="101600">
                    <a:schemeClr val="bg1">
                      <a:alpha val="60000"/>
                    </a:schemeClr>
                  </a:glow>
                </a:effectLst>
              </a:rPr>
              <a:t>spirit</a:t>
            </a:r>
            <a:r>
              <a:rPr lang="en-US" sz="3600" dirty="0">
                <a:solidFill>
                  <a:schemeClr val="tx1"/>
                </a:solidFill>
                <a:effectLst>
                  <a:glow rad="101600">
                    <a:schemeClr val="bg1">
                      <a:alpha val="60000"/>
                    </a:schemeClr>
                  </a:glow>
                </a:effectLst>
              </a:rPr>
              <a:t> of your mind (created according to God)</a:t>
            </a:r>
          </a:p>
          <a:p>
            <a:r>
              <a:rPr lang="en-US" sz="3600" dirty="0">
                <a:solidFill>
                  <a:schemeClr val="tx1"/>
                </a:solidFill>
                <a:effectLst>
                  <a:glow rad="101600">
                    <a:schemeClr val="bg1">
                      <a:alpha val="60000"/>
                    </a:schemeClr>
                  </a:glow>
                </a:effectLst>
              </a:rPr>
              <a:t>Put away lying (speak truth with his neighbor)-we are member or one another</a:t>
            </a:r>
          </a:p>
          <a:p>
            <a:r>
              <a:rPr lang="en-US" sz="3600" dirty="0">
                <a:solidFill>
                  <a:schemeClr val="tx1"/>
                </a:solidFill>
                <a:effectLst>
                  <a:glow rad="101600">
                    <a:schemeClr val="bg1">
                      <a:alpha val="60000"/>
                    </a:schemeClr>
                  </a:glow>
                </a:effectLst>
              </a:rPr>
              <a:t>Be angry, sin not-Don’t let the sun go down on your wrath</a:t>
            </a:r>
          </a:p>
          <a:p>
            <a:r>
              <a:rPr lang="en-US" sz="3600" dirty="0">
                <a:solidFill>
                  <a:schemeClr val="tx1"/>
                </a:solidFill>
                <a:effectLst>
                  <a:glow rad="101600">
                    <a:schemeClr val="bg1">
                      <a:alpha val="60000"/>
                    </a:schemeClr>
                  </a:glow>
                </a:effectLst>
              </a:rPr>
              <a:t>Don’t give the devil place (we are not longer in captivity/slaves to sin)</a:t>
            </a:r>
          </a:p>
          <a:p>
            <a:r>
              <a:rPr lang="en-US" sz="3600" dirty="0">
                <a:solidFill>
                  <a:schemeClr val="tx1"/>
                </a:solidFill>
                <a:effectLst>
                  <a:glow rad="101600">
                    <a:schemeClr val="bg1">
                      <a:alpha val="60000"/>
                    </a:schemeClr>
                  </a:glow>
                </a:effectLst>
              </a:rPr>
              <a:t>Don’t steal any longer-Work what is good- help others that had need</a:t>
            </a:r>
          </a:p>
          <a:p>
            <a:r>
              <a:rPr lang="en-US" sz="3600" dirty="0">
                <a:solidFill>
                  <a:schemeClr val="tx1"/>
                </a:solidFill>
                <a:effectLst>
                  <a:glow rad="101600">
                    <a:schemeClr val="bg1">
                      <a:alpha val="60000"/>
                    </a:schemeClr>
                  </a:glow>
                </a:effectLst>
              </a:rPr>
              <a:t>Let no corrupt communication come out of your mouth-only what is good to edify the hearers</a:t>
            </a:r>
          </a:p>
          <a:p>
            <a:endParaRPr lang="en-US" dirty="0"/>
          </a:p>
        </p:txBody>
      </p:sp>
    </p:spTree>
    <p:extLst>
      <p:ext uri="{BB962C8B-B14F-4D97-AF65-F5344CB8AC3E}">
        <p14:creationId xmlns:p14="http://schemas.microsoft.com/office/powerpoint/2010/main" val="3586146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D5B53-6C2E-4E2D-BDA8-63CF9897970A}"/>
              </a:ext>
            </a:extLst>
          </p:cNvPr>
          <p:cNvSpPr>
            <a:spLocks noGrp="1"/>
          </p:cNvSpPr>
          <p:nvPr>
            <p:ph type="title"/>
          </p:nvPr>
        </p:nvSpPr>
        <p:spPr>
          <a:xfrm>
            <a:off x="1090612" y="130866"/>
            <a:ext cx="6400800" cy="742949"/>
          </a:xfrm>
        </p:spPr>
        <p:txBody>
          <a:bodyPr>
            <a:noAutofit/>
          </a:bodyPr>
          <a:lstStyle/>
          <a:p>
            <a:pPr algn="ctr"/>
            <a:r>
              <a:rPr lang="en-US" sz="5400" dirty="0"/>
              <a:t>I Want To Grow</a:t>
            </a:r>
          </a:p>
        </p:txBody>
      </p:sp>
      <p:sp>
        <p:nvSpPr>
          <p:cNvPr id="3" name="Content Placeholder 2">
            <a:extLst>
              <a:ext uri="{FF2B5EF4-FFF2-40B4-BE49-F238E27FC236}">
                <a16:creationId xmlns:a16="http://schemas.microsoft.com/office/drawing/2014/main" id="{E7728809-7F98-4334-B05A-487BFB297CBB}"/>
              </a:ext>
            </a:extLst>
          </p:cNvPr>
          <p:cNvSpPr>
            <a:spLocks noGrp="1"/>
          </p:cNvSpPr>
          <p:nvPr>
            <p:ph idx="1"/>
          </p:nvPr>
        </p:nvSpPr>
        <p:spPr>
          <a:xfrm>
            <a:off x="447468" y="1093304"/>
            <a:ext cx="8249064" cy="4075043"/>
          </a:xfrm>
        </p:spPr>
        <p:txBody>
          <a:bodyPr>
            <a:normAutofit fontScale="92500"/>
          </a:bodyPr>
          <a:lstStyle/>
          <a:p>
            <a:pPr marL="0" indent="0">
              <a:buNone/>
            </a:pPr>
            <a:r>
              <a:rPr lang="en-US" sz="2800" b="1" dirty="0">
                <a:solidFill>
                  <a:schemeClr val="tx1"/>
                </a:solidFill>
                <a:effectLst>
                  <a:glow rad="101600">
                    <a:schemeClr val="bg1">
                      <a:alpha val="60000"/>
                    </a:schemeClr>
                  </a:glow>
                </a:effectLst>
              </a:rPr>
              <a:t>Put on the new Man-Don’t Grieve the Holy Spirit-</a:t>
            </a:r>
          </a:p>
          <a:p>
            <a:r>
              <a:rPr lang="en-US" sz="2800" b="1" dirty="0">
                <a:solidFill>
                  <a:schemeClr val="tx1"/>
                </a:solidFill>
                <a:effectLst>
                  <a:glow rad="101600">
                    <a:schemeClr val="bg1">
                      <a:alpha val="60000"/>
                    </a:schemeClr>
                  </a:glow>
                </a:effectLst>
              </a:rPr>
              <a:t>We are the temple of the Holy Spirit as Children of God</a:t>
            </a:r>
          </a:p>
          <a:p>
            <a:r>
              <a:rPr lang="en-US" sz="2800" b="1" dirty="0">
                <a:solidFill>
                  <a:schemeClr val="tx1"/>
                </a:solidFill>
                <a:effectLst>
                  <a:glow rad="101600">
                    <a:schemeClr val="bg1">
                      <a:alpha val="60000"/>
                    </a:schemeClr>
                  </a:glow>
                </a:effectLst>
              </a:rPr>
              <a:t>Let bitterness, wrath, anger, clamor and evil speaking be put away from you, with all malice</a:t>
            </a:r>
          </a:p>
          <a:p>
            <a:r>
              <a:rPr lang="en-US" sz="2800" b="1" dirty="0">
                <a:solidFill>
                  <a:schemeClr val="tx1"/>
                </a:solidFill>
                <a:effectLst>
                  <a:glow rad="101600">
                    <a:schemeClr val="bg1">
                      <a:alpha val="60000"/>
                    </a:schemeClr>
                  </a:glow>
                </a:effectLst>
              </a:rPr>
              <a:t>Be kind to one another, tenderhearted, forgiving one another, even as God in Christ forgave you. Eph. 4:32</a:t>
            </a:r>
          </a:p>
        </p:txBody>
      </p:sp>
    </p:spTree>
    <p:extLst>
      <p:ext uri="{BB962C8B-B14F-4D97-AF65-F5344CB8AC3E}">
        <p14:creationId xmlns:p14="http://schemas.microsoft.com/office/powerpoint/2010/main" val="837160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B16D-C9BF-4A49-9913-0EC3FF409514}"/>
              </a:ext>
            </a:extLst>
          </p:cNvPr>
          <p:cNvSpPr>
            <a:spLocks noGrp="1"/>
          </p:cNvSpPr>
          <p:nvPr>
            <p:ph type="title"/>
          </p:nvPr>
        </p:nvSpPr>
        <p:spPr>
          <a:xfrm>
            <a:off x="1199554" y="161925"/>
            <a:ext cx="6400800" cy="752475"/>
          </a:xfrm>
        </p:spPr>
        <p:txBody>
          <a:bodyPr>
            <a:noAutofit/>
          </a:bodyPr>
          <a:lstStyle/>
          <a:p>
            <a:pPr algn="ctr"/>
            <a:r>
              <a:rPr lang="en-US" sz="5400" dirty="0"/>
              <a:t>I Want To Grow</a:t>
            </a:r>
          </a:p>
        </p:txBody>
      </p:sp>
      <p:sp>
        <p:nvSpPr>
          <p:cNvPr id="3" name="Content Placeholder 2">
            <a:extLst>
              <a:ext uri="{FF2B5EF4-FFF2-40B4-BE49-F238E27FC236}">
                <a16:creationId xmlns:a16="http://schemas.microsoft.com/office/drawing/2014/main" id="{80AAB90B-3617-4355-891B-C067C5192E53}"/>
              </a:ext>
            </a:extLst>
          </p:cNvPr>
          <p:cNvSpPr>
            <a:spLocks noGrp="1"/>
          </p:cNvSpPr>
          <p:nvPr>
            <p:ph idx="1"/>
          </p:nvPr>
        </p:nvSpPr>
        <p:spPr>
          <a:xfrm>
            <a:off x="428650" y="1093511"/>
            <a:ext cx="8286699" cy="4670977"/>
          </a:xfrm>
        </p:spPr>
        <p:txBody>
          <a:bodyPr>
            <a:normAutofit fontScale="77500" lnSpcReduction="20000"/>
          </a:bodyPr>
          <a:lstStyle/>
          <a:p>
            <a:r>
              <a:rPr lang="en-US" sz="4000" b="1" dirty="0">
                <a:solidFill>
                  <a:schemeClr val="tx1"/>
                </a:solidFill>
                <a:effectLst>
                  <a:glow rad="101600">
                    <a:schemeClr val="bg1">
                      <a:alpha val="60000"/>
                    </a:schemeClr>
                  </a:glow>
                </a:effectLst>
              </a:rPr>
              <a:t>The Living Bible translation of Col 3:10-11 says: You are living a brand new kind of life that is continually learning more and more of what is right, and trying constantly to be more and more like Christ who created this new life within you. </a:t>
            </a:r>
          </a:p>
          <a:p>
            <a:r>
              <a:rPr lang="en-US" sz="4000" b="1" dirty="0">
                <a:solidFill>
                  <a:schemeClr val="tx1"/>
                </a:solidFill>
                <a:effectLst>
                  <a:glow rad="101600">
                    <a:schemeClr val="bg1">
                      <a:alpha val="60000"/>
                    </a:schemeClr>
                  </a:glow>
                </a:effectLst>
              </a:rPr>
              <a:t>Grow and mature in God.</a:t>
            </a:r>
          </a:p>
          <a:p>
            <a:r>
              <a:rPr lang="en-US" sz="4000" b="1" dirty="0">
                <a:solidFill>
                  <a:schemeClr val="tx1"/>
                </a:solidFill>
                <a:effectLst>
                  <a:glow rad="101600">
                    <a:schemeClr val="bg1">
                      <a:alpha val="60000"/>
                    </a:schemeClr>
                  </a:glow>
                </a:effectLst>
              </a:rPr>
              <a:t>Be no longer tossed to and </a:t>
            </a:r>
            <a:r>
              <a:rPr lang="en-US" sz="4000" b="1" dirty="0" err="1">
                <a:solidFill>
                  <a:schemeClr val="tx1"/>
                </a:solidFill>
                <a:effectLst>
                  <a:glow rad="101600">
                    <a:schemeClr val="bg1">
                      <a:alpha val="60000"/>
                    </a:schemeClr>
                  </a:glow>
                </a:effectLst>
              </a:rPr>
              <a:t>fro</a:t>
            </a:r>
            <a:r>
              <a:rPr lang="en-US" sz="4000" b="1" dirty="0">
                <a:solidFill>
                  <a:schemeClr val="tx1"/>
                </a:solidFill>
                <a:effectLst>
                  <a:glow rad="101600">
                    <a:schemeClr val="bg1">
                      <a:alpha val="60000"/>
                    </a:schemeClr>
                  </a:glow>
                </a:effectLst>
              </a:rPr>
              <a:t> by what others say or by things of the world.</a:t>
            </a:r>
          </a:p>
          <a:p>
            <a:endParaRPr lang="en-US" dirty="0"/>
          </a:p>
        </p:txBody>
      </p:sp>
    </p:spTree>
    <p:extLst>
      <p:ext uri="{BB962C8B-B14F-4D97-AF65-F5344CB8AC3E}">
        <p14:creationId xmlns:p14="http://schemas.microsoft.com/office/powerpoint/2010/main" val="2225737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046AD-6ADB-42F6-B1E9-6CAAA988824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7A3005B-0850-4B00-827F-65FF58E4C926}"/>
              </a:ext>
            </a:extLst>
          </p:cNvPr>
          <p:cNvSpPr>
            <a:spLocks noGrp="1"/>
          </p:cNvSpPr>
          <p:nvPr>
            <p:ph idx="1"/>
          </p:nvPr>
        </p:nvSpPr>
        <p:spPr/>
        <p:txBody>
          <a:bodyPr/>
          <a:lstStyle/>
          <a:p>
            <a:r>
              <a:rPr lang="en-US" dirty="0"/>
              <a:t>Bible Study next week TBA</a:t>
            </a:r>
          </a:p>
        </p:txBody>
      </p:sp>
    </p:spTree>
    <p:extLst>
      <p:ext uri="{BB962C8B-B14F-4D97-AF65-F5344CB8AC3E}">
        <p14:creationId xmlns:p14="http://schemas.microsoft.com/office/powerpoint/2010/main" val="3751621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77E43-5016-407C-990B-4154E0F4341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0BB293C-A3BC-460C-AA84-64E7A3EECFAE}"/>
              </a:ext>
            </a:extLst>
          </p:cNvPr>
          <p:cNvSpPr>
            <a:spLocks noGrp="1"/>
          </p:cNvSpPr>
          <p:nvPr>
            <p:ph idx="1"/>
          </p:nvPr>
        </p:nvSpPr>
        <p:spPr>
          <a:xfrm>
            <a:off x="381000" y="1238251"/>
            <a:ext cx="8249841" cy="2886075"/>
          </a:xfrm>
        </p:spPr>
        <p:txBody>
          <a:bodyPr/>
          <a:lstStyle/>
          <a:p>
            <a:pPr marL="0" indent="0">
              <a:buNone/>
            </a:pPr>
            <a:r>
              <a:rPr lang="en-US" dirty="0"/>
              <a:t>Resources:</a:t>
            </a:r>
          </a:p>
          <a:p>
            <a:r>
              <a:rPr lang="en-US" dirty="0"/>
              <a:t>Ephesians Chapter 4-Free-Online-Bible-Study.com</a:t>
            </a:r>
          </a:p>
        </p:txBody>
      </p:sp>
    </p:spTree>
    <p:extLst>
      <p:ext uri="{BB962C8B-B14F-4D97-AF65-F5344CB8AC3E}">
        <p14:creationId xmlns:p14="http://schemas.microsoft.com/office/powerpoint/2010/main" val="322041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40C94-5278-40C0-A562-46AD6050E43B}"/>
              </a:ext>
            </a:extLst>
          </p:cNvPr>
          <p:cNvSpPr>
            <a:spLocks noGrp="1"/>
          </p:cNvSpPr>
          <p:nvPr>
            <p:ph type="title"/>
          </p:nvPr>
        </p:nvSpPr>
        <p:spPr>
          <a:xfrm>
            <a:off x="1571625" y="218660"/>
            <a:ext cx="6000750" cy="889001"/>
          </a:xfrm>
        </p:spPr>
        <p:txBody>
          <a:bodyPr vert="horz" lIns="68580" tIns="34290" rIns="68580" bIns="34290" rtlCol="0" anchor="b">
            <a:noAutofit/>
          </a:bodyPr>
          <a:lstStyle/>
          <a:p>
            <a:r>
              <a:rPr lang="en-US" sz="5400" dirty="0"/>
              <a:t>I Want To Grow</a:t>
            </a:r>
          </a:p>
        </p:txBody>
      </p:sp>
      <p:sp>
        <p:nvSpPr>
          <p:cNvPr id="3" name="Content Placeholder 2">
            <a:extLst>
              <a:ext uri="{FF2B5EF4-FFF2-40B4-BE49-F238E27FC236}">
                <a16:creationId xmlns:a16="http://schemas.microsoft.com/office/drawing/2014/main" id="{2453CB58-A818-4654-A6BE-5045C7318D93}"/>
              </a:ext>
            </a:extLst>
          </p:cNvPr>
          <p:cNvSpPr>
            <a:spLocks noGrp="1"/>
          </p:cNvSpPr>
          <p:nvPr>
            <p:ph idx="1"/>
          </p:nvPr>
        </p:nvSpPr>
        <p:spPr>
          <a:xfrm>
            <a:off x="440871" y="1404731"/>
            <a:ext cx="8180614" cy="3795920"/>
          </a:xfrm>
        </p:spPr>
        <p:txBody>
          <a:bodyPr vert="horz" lIns="68580" tIns="34290" rIns="68580" bIns="34290" rtlCol="0" anchor="t">
            <a:normAutofit/>
          </a:bodyPr>
          <a:lstStyle/>
          <a:p>
            <a:pPr marL="0" indent="0" algn="ctr">
              <a:buNone/>
            </a:pPr>
            <a:r>
              <a:rPr lang="en-US" sz="4000" dirty="0">
                <a:solidFill>
                  <a:schemeClr val="tx1"/>
                </a:solidFill>
                <a:effectLst>
                  <a:glow rad="101600">
                    <a:schemeClr val="bg1">
                      <a:alpha val="60000"/>
                    </a:schemeClr>
                  </a:glow>
                </a:effectLst>
              </a:rPr>
              <a:t>What do you expect to see in someone who is spiritually mature or growing?</a:t>
            </a:r>
          </a:p>
        </p:txBody>
      </p:sp>
    </p:spTree>
    <p:extLst>
      <p:ext uri="{BB962C8B-B14F-4D97-AF65-F5344CB8AC3E}">
        <p14:creationId xmlns:p14="http://schemas.microsoft.com/office/powerpoint/2010/main" val="234415485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9A916-80D8-4C57-865C-2A0FD58C02AC}"/>
              </a:ext>
            </a:extLst>
          </p:cNvPr>
          <p:cNvSpPr>
            <a:spLocks noGrp="1"/>
          </p:cNvSpPr>
          <p:nvPr>
            <p:ph type="title"/>
          </p:nvPr>
        </p:nvSpPr>
        <p:spPr>
          <a:xfrm>
            <a:off x="1007472" y="337008"/>
            <a:ext cx="6400800" cy="382088"/>
          </a:xfrm>
        </p:spPr>
        <p:txBody>
          <a:bodyPr>
            <a:noAutofit/>
          </a:bodyPr>
          <a:lstStyle/>
          <a:p>
            <a:pPr algn="ctr"/>
            <a:r>
              <a:rPr lang="en-US" sz="5400" dirty="0">
                <a:solidFill>
                  <a:schemeClr val="tx2"/>
                </a:solidFill>
              </a:rPr>
              <a:t>I Want To Grow</a:t>
            </a:r>
          </a:p>
        </p:txBody>
      </p:sp>
      <p:sp>
        <p:nvSpPr>
          <p:cNvPr id="3" name="Content Placeholder 2">
            <a:extLst>
              <a:ext uri="{FF2B5EF4-FFF2-40B4-BE49-F238E27FC236}">
                <a16:creationId xmlns:a16="http://schemas.microsoft.com/office/drawing/2014/main" id="{4FC7EA86-DDB3-4292-A0A2-03DA687BED56}"/>
              </a:ext>
            </a:extLst>
          </p:cNvPr>
          <p:cNvSpPr>
            <a:spLocks noGrp="1"/>
          </p:cNvSpPr>
          <p:nvPr>
            <p:ph idx="1"/>
          </p:nvPr>
        </p:nvSpPr>
        <p:spPr>
          <a:xfrm>
            <a:off x="92765" y="1007165"/>
            <a:ext cx="8706678" cy="4827034"/>
          </a:xfrm>
        </p:spPr>
        <p:txBody>
          <a:bodyPr>
            <a:normAutofit fontScale="92500" lnSpcReduction="20000"/>
          </a:bodyPr>
          <a:lstStyle/>
          <a:p>
            <a:pPr marL="0" indent="0">
              <a:buNone/>
            </a:pPr>
            <a:r>
              <a:rPr lang="en-US" sz="2800" b="1" dirty="0">
                <a:solidFill>
                  <a:schemeClr val="tx1"/>
                </a:solidFill>
                <a:effectLst>
                  <a:glow rad="101600">
                    <a:schemeClr val="bg1">
                      <a:alpha val="60000"/>
                    </a:schemeClr>
                  </a:glow>
                </a:effectLst>
              </a:rPr>
              <a:t>How to walk in unity-Get along with each other:</a:t>
            </a:r>
          </a:p>
          <a:p>
            <a:r>
              <a:rPr lang="en-US" sz="2800" b="1" dirty="0">
                <a:solidFill>
                  <a:schemeClr val="tx1"/>
                </a:solidFill>
                <a:effectLst>
                  <a:glow rad="101600">
                    <a:schemeClr val="bg1">
                      <a:alpha val="60000"/>
                    </a:schemeClr>
                  </a:glow>
                </a:effectLst>
              </a:rPr>
              <a:t>Walk worthy of the call of Christ</a:t>
            </a:r>
          </a:p>
          <a:p>
            <a:r>
              <a:rPr lang="en-US" sz="2800" b="1" dirty="0">
                <a:solidFill>
                  <a:schemeClr val="tx1"/>
                </a:solidFill>
                <a:effectLst>
                  <a:glow rad="101600">
                    <a:schemeClr val="bg1">
                      <a:alpha val="60000"/>
                    </a:schemeClr>
                  </a:glow>
                </a:effectLst>
              </a:rPr>
              <a:t>With Lowliness </a:t>
            </a:r>
            <a:r>
              <a:rPr lang="en-US" sz="1500" b="1" dirty="0">
                <a:solidFill>
                  <a:schemeClr val="tx1"/>
                </a:solidFill>
                <a:effectLst>
                  <a:glow rad="101600">
                    <a:schemeClr val="bg1">
                      <a:alpha val="60000"/>
                    </a:schemeClr>
                  </a:glow>
                </a:effectLst>
              </a:rPr>
              <a:t>(forsaking self-righteousness), </a:t>
            </a:r>
            <a:r>
              <a:rPr lang="en-US" sz="2800" b="1" dirty="0">
                <a:solidFill>
                  <a:schemeClr val="tx1"/>
                </a:solidFill>
                <a:effectLst>
                  <a:glow rad="101600">
                    <a:schemeClr val="bg1">
                      <a:alpha val="60000"/>
                    </a:schemeClr>
                  </a:glow>
                </a:effectLst>
              </a:rPr>
              <a:t>Gentleness </a:t>
            </a:r>
            <a:r>
              <a:rPr lang="en-US" sz="1500" b="1" dirty="0">
                <a:solidFill>
                  <a:schemeClr val="tx1"/>
                </a:solidFill>
                <a:effectLst>
                  <a:glow rad="101600">
                    <a:schemeClr val="bg1">
                      <a:alpha val="60000"/>
                    </a:schemeClr>
                  </a:glow>
                </a:effectLst>
              </a:rPr>
              <a:t>(maintaining self-control)</a:t>
            </a:r>
            <a:r>
              <a:rPr lang="en-US" sz="3500" b="1" dirty="0">
                <a:solidFill>
                  <a:schemeClr val="tx1"/>
                </a:solidFill>
                <a:effectLst>
                  <a:glow rad="101600">
                    <a:schemeClr val="bg1">
                      <a:alpha val="60000"/>
                    </a:schemeClr>
                  </a:glow>
                </a:effectLst>
              </a:rPr>
              <a:t>, </a:t>
            </a:r>
            <a:r>
              <a:rPr lang="en-US" sz="2800" b="1" dirty="0">
                <a:solidFill>
                  <a:schemeClr val="tx1"/>
                </a:solidFill>
                <a:effectLst>
                  <a:glow rad="101600">
                    <a:schemeClr val="bg1">
                      <a:alpha val="60000"/>
                    </a:schemeClr>
                  </a:glow>
                </a:effectLst>
              </a:rPr>
              <a:t>Longsuffering, Bear one another in </a:t>
            </a:r>
            <a:r>
              <a:rPr lang="en-US" sz="1500" b="1" dirty="0">
                <a:solidFill>
                  <a:schemeClr val="tx1"/>
                </a:solidFill>
                <a:effectLst>
                  <a:glow rad="101600">
                    <a:schemeClr val="bg1">
                      <a:alpha val="60000"/>
                    </a:schemeClr>
                  </a:glow>
                </a:effectLst>
              </a:rPr>
              <a:t>(unselfish) </a:t>
            </a:r>
            <a:r>
              <a:rPr lang="en-US" sz="2800" b="1" dirty="0">
                <a:solidFill>
                  <a:schemeClr val="tx1"/>
                </a:solidFill>
                <a:effectLst>
                  <a:glow rad="101600">
                    <a:schemeClr val="bg1">
                      <a:alpha val="60000"/>
                    </a:schemeClr>
                  </a:glow>
                </a:effectLst>
              </a:rPr>
              <a:t>Love</a:t>
            </a:r>
          </a:p>
          <a:p>
            <a:r>
              <a:rPr lang="en-US" sz="2800" b="1" dirty="0">
                <a:solidFill>
                  <a:schemeClr val="tx1"/>
                </a:solidFill>
                <a:effectLst>
                  <a:glow rad="101600">
                    <a:schemeClr val="bg1">
                      <a:alpha val="60000"/>
                    </a:schemeClr>
                  </a:glow>
                </a:effectLst>
              </a:rPr>
              <a:t>Endeavor to keep the unity of Spirit in the bond of Peace </a:t>
            </a:r>
            <a:r>
              <a:rPr lang="en-US" sz="1300" b="1" dirty="0">
                <a:solidFill>
                  <a:schemeClr val="tx1"/>
                </a:solidFill>
                <a:effectLst>
                  <a:glow rad="101600">
                    <a:schemeClr val="bg1">
                      <a:alpha val="60000"/>
                    </a:schemeClr>
                  </a:glow>
                </a:effectLst>
              </a:rPr>
              <a:t>(each individual working together to make the whole successful).</a:t>
            </a:r>
          </a:p>
          <a:p>
            <a:r>
              <a:rPr lang="en-US" sz="2800" b="1" dirty="0">
                <a:solidFill>
                  <a:schemeClr val="tx1"/>
                </a:solidFill>
                <a:effectLst>
                  <a:glow rad="101600">
                    <a:schemeClr val="bg1">
                      <a:alpha val="60000"/>
                    </a:schemeClr>
                  </a:glow>
                </a:effectLst>
              </a:rPr>
              <a:t>Remember this is only on these: One Body, One Spirit, Called in One Hope, One Lord, One Faith, One Baptism, One God and Father of ALL.</a:t>
            </a:r>
          </a:p>
          <a:p>
            <a:r>
              <a:rPr lang="en-US" sz="2800" b="1" dirty="0">
                <a:solidFill>
                  <a:schemeClr val="tx1"/>
                </a:solidFill>
                <a:effectLst>
                  <a:glow rad="101600">
                    <a:schemeClr val="bg1">
                      <a:alpha val="60000"/>
                    </a:schemeClr>
                  </a:glow>
                </a:effectLst>
              </a:rPr>
              <a:t>God our Father in above all, </a:t>
            </a:r>
            <a:r>
              <a:rPr lang="en-US" sz="1500" b="1" dirty="0">
                <a:solidFill>
                  <a:schemeClr val="tx1"/>
                </a:solidFill>
                <a:effectLst>
                  <a:glow rad="101600">
                    <a:schemeClr val="bg1">
                      <a:alpha val="60000"/>
                    </a:schemeClr>
                  </a:glow>
                </a:effectLst>
              </a:rPr>
              <a:t>(working) </a:t>
            </a:r>
            <a:r>
              <a:rPr lang="en-US" sz="2800" b="1" dirty="0">
                <a:solidFill>
                  <a:schemeClr val="tx1"/>
                </a:solidFill>
                <a:effectLst>
                  <a:glow rad="101600">
                    <a:schemeClr val="bg1">
                      <a:alpha val="60000"/>
                    </a:schemeClr>
                  </a:glow>
                </a:effectLst>
              </a:rPr>
              <a:t>through all and </a:t>
            </a:r>
            <a:r>
              <a:rPr lang="en-US" sz="1500" b="1" dirty="0">
                <a:solidFill>
                  <a:schemeClr val="tx1"/>
                </a:solidFill>
                <a:effectLst>
                  <a:glow rad="101600">
                    <a:schemeClr val="bg1">
                      <a:alpha val="60000"/>
                    </a:schemeClr>
                  </a:glow>
                </a:effectLst>
              </a:rPr>
              <a:t>(living) </a:t>
            </a:r>
            <a:r>
              <a:rPr lang="en-US" sz="2800" b="1" dirty="0">
                <a:solidFill>
                  <a:schemeClr val="tx1"/>
                </a:solidFill>
                <a:effectLst>
                  <a:glow rad="101600">
                    <a:schemeClr val="bg1">
                      <a:alpha val="60000"/>
                    </a:schemeClr>
                  </a:glow>
                </a:effectLst>
              </a:rPr>
              <a:t>in YOU all.</a:t>
            </a:r>
          </a:p>
        </p:txBody>
      </p:sp>
    </p:spTree>
    <p:extLst>
      <p:ext uri="{BB962C8B-B14F-4D97-AF65-F5344CB8AC3E}">
        <p14:creationId xmlns:p14="http://schemas.microsoft.com/office/powerpoint/2010/main" val="126045963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F3A14-13C5-4A40-8D72-0983E16EB832}"/>
              </a:ext>
            </a:extLst>
          </p:cNvPr>
          <p:cNvSpPr>
            <a:spLocks noGrp="1"/>
          </p:cNvSpPr>
          <p:nvPr>
            <p:ph type="title"/>
          </p:nvPr>
        </p:nvSpPr>
        <p:spPr>
          <a:xfrm>
            <a:off x="980479" y="130038"/>
            <a:ext cx="6400800" cy="876299"/>
          </a:xfrm>
        </p:spPr>
        <p:txBody>
          <a:bodyPr>
            <a:noAutofit/>
          </a:bodyPr>
          <a:lstStyle/>
          <a:p>
            <a:pPr algn="ctr"/>
            <a:r>
              <a:rPr lang="en-US" sz="5400" dirty="0"/>
              <a:t>I Want To Grow</a:t>
            </a:r>
          </a:p>
        </p:txBody>
      </p:sp>
      <p:sp>
        <p:nvSpPr>
          <p:cNvPr id="3" name="Content Placeholder 2">
            <a:extLst>
              <a:ext uri="{FF2B5EF4-FFF2-40B4-BE49-F238E27FC236}">
                <a16:creationId xmlns:a16="http://schemas.microsoft.com/office/drawing/2014/main" id="{E14410C0-4314-47B3-A76B-A8BBEF345F86}"/>
              </a:ext>
            </a:extLst>
          </p:cNvPr>
          <p:cNvSpPr>
            <a:spLocks noGrp="1"/>
          </p:cNvSpPr>
          <p:nvPr>
            <p:ph idx="1"/>
          </p:nvPr>
        </p:nvSpPr>
        <p:spPr>
          <a:xfrm>
            <a:off x="238540" y="1271380"/>
            <a:ext cx="7739269" cy="4002985"/>
          </a:xfrm>
        </p:spPr>
        <p:txBody>
          <a:bodyPr>
            <a:noAutofit/>
          </a:bodyPr>
          <a:lstStyle/>
          <a:p>
            <a:pPr marL="0" indent="0">
              <a:buNone/>
            </a:pPr>
            <a:r>
              <a:rPr lang="en-US" sz="2400" b="1" dirty="0">
                <a:solidFill>
                  <a:schemeClr val="tx1"/>
                </a:solidFill>
                <a:effectLst>
                  <a:glow rad="101600">
                    <a:schemeClr val="bg1">
                      <a:alpha val="60000"/>
                    </a:schemeClr>
                  </a:glow>
                </a:effectLst>
              </a:rPr>
              <a:t>Gifts God gives to the Body of Christ to help us grow:</a:t>
            </a:r>
          </a:p>
          <a:p>
            <a:r>
              <a:rPr lang="en-US" sz="2400" b="1" dirty="0">
                <a:solidFill>
                  <a:schemeClr val="tx1"/>
                </a:solidFill>
                <a:effectLst>
                  <a:glow rad="101600">
                    <a:schemeClr val="bg1">
                      <a:alpha val="60000"/>
                    </a:schemeClr>
                  </a:glow>
                </a:effectLst>
              </a:rPr>
              <a:t>Apostles, </a:t>
            </a:r>
          </a:p>
          <a:p>
            <a:r>
              <a:rPr lang="en-US" sz="2400" b="1" dirty="0">
                <a:solidFill>
                  <a:schemeClr val="tx1"/>
                </a:solidFill>
                <a:effectLst>
                  <a:glow rad="101600">
                    <a:schemeClr val="bg1">
                      <a:alpha val="60000"/>
                    </a:schemeClr>
                  </a:glow>
                </a:effectLst>
              </a:rPr>
              <a:t>Prophets, </a:t>
            </a:r>
          </a:p>
          <a:p>
            <a:r>
              <a:rPr lang="en-US" sz="2400" b="1" dirty="0">
                <a:solidFill>
                  <a:schemeClr val="tx1"/>
                </a:solidFill>
                <a:effectLst>
                  <a:glow rad="101600">
                    <a:schemeClr val="bg1">
                      <a:alpha val="60000"/>
                    </a:schemeClr>
                  </a:glow>
                </a:effectLst>
              </a:rPr>
              <a:t>Evangelists, </a:t>
            </a:r>
          </a:p>
          <a:p>
            <a:r>
              <a:rPr lang="en-US" sz="2400" b="1" dirty="0">
                <a:solidFill>
                  <a:schemeClr val="tx1"/>
                </a:solidFill>
                <a:effectLst>
                  <a:glow rad="101600">
                    <a:schemeClr val="bg1">
                      <a:alpha val="60000"/>
                    </a:schemeClr>
                  </a:glow>
                </a:effectLst>
              </a:rPr>
              <a:t>Pastors </a:t>
            </a:r>
          </a:p>
          <a:p>
            <a:r>
              <a:rPr lang="en-US" sz="2400" b="1" dirty="0">
                <a:solidFill>
                  <a:schemeClr val="tx1"/>
                </a:solidFill>
                <a:effectLst>
                  <a:glow rad="101600">
                    <a:schemeClr val="bg1">
                      <a:alpha val="60000"/>
                    </a:schemeClr>
                  </a:glow>
                </a:effectLst>
              </a:rPr>
              <a:t>Teachers</a:t>
            </a:r>
          </a:p>
          <a:p>
            <a:r>
              <a:rPr lang="en-US" sz="2400" b="1" dirty="0">
                <a:solidFill>
                  <a:schemeClr val="tx1"/>
                </a:solidFill>
                <a:effectLst>
                  <a:glow rad="101600">
                    <a:schemeClr val="bg1">
                      <a:alpha val="60000"/>
                    </a:schemeClr>
                  </a:glow>
                </a:effectLst>
              </a:rPr>
              <a:t>Grace was given to us ALL (no respect of person); He led captivity captive to bring us gifts to (the Body of Christ).</a:t>
            </a:r>
          </a:p>
        </p:txBody>
      </p:sp>
    </p:spTree>
    <p:extLst>
      <p:ext uri="{BB962C8B-B14F-4D97-AF65-F5344CB8AC3E}">
        <p14:creationId xmlns:p14="http://schemas.microsoft.com/office/powerpoint/2010/main" val="366427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B7C08-0326-4F50-898A-B10B3E95F918}"/>
              </a:ext>
            </a:extLst>
          </p:cNvPr>
          <p:cNvSpPr>
            <a:spLocks noGrp="1"/>
          </p:cNvSpPr>
          <p:nvPr>
            <p:ph type="title"/>
          </p:nvPr>
        </p:nvSpPr>
        <p:spPr>
          <a:xfrm>
            <a:off x="1294566" y="0"/>
            <a:ext cx="6554867" cy="1524000"/>
          </a:xfrm>
        </p:spPr>
        <p:txBody>
          <a:bodyPr>
            <a:normAutofit/>
          </a:bodyPr>
          <a:lstStyle/>
          <a:p>
            <a:pPr algn="ctr"/>
            <a:r>
              <a:rPr lang="en-US" sz="5400" dirty="0"/>
              <a:t>I Want To Grow</a:t>
            </a:r>
          </a:p>
        </p:txBody>
      </p:sp>
      <p:sp>
        <p:nvSpPr>
          <p:cNvPr id="3" name="Content Placeholder 2">
            <a:extLst>
              <a:ext uri="{FF2B5EF4-FFF2-40B4-BE49-F238E27FC236}">
                <a16:creationId xmlns:a16="http://schemas.microsoft.com/office/drawing/2014/main" id="{D70B47DF-741A-48CA-8D20-4505657098A5}"/>
              </a:ext>
            </a:extLst>
          </p:cNvPr>
          <p:cNvSpPr>
            <a:spLocks noGrp="1"/>
          </p:cNvSpPr>
          <p:nvPr>
            <p:ph idx="1"/>
          </p:nvPr>
        </p:nvSpPr>
        <p:spPr/>
        <p:txBody>
          <a:bodyPr>
            <a:normAutofit/>
          </a:bodyPr>
          <a:lstStyle/>
          <a:p>
            <a:pPr algn="ctr"/>
            <a:r>
              <a:rPr lang="en-US" sz="4000" b="1" dirty="0">
                <a:solidFill>
                  <a:schemeClr val="tx1"/>
                </a:solidFill>
                <a:effectLst>
                  <a:glow rad="101600">
                    <a:schemeClr val="bg1">
                      <a:alpha val="60000"/>
                    </a:schemeClr>
                  </a:glow>
                </a:effectLst>
              </a:rPr>
              <a:t>What our 4 benefits of having gifts in the church?</a:t>
            </a:r>
          </a:p>
        </p:txBody>
      </p:sp>
    </p:spTree>
    <p:extLst>
      <p:ext uri="{BB962C8B-B14F-4D97-AF65-F5344CB8AC3E}">
        <p14:creationId xmlns:p14="http://schemas.microsoft.com/office/powerpoint/2010/main" val="525909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1B1E5-313B-4399-889B-681E7858B1A4}"/>
              </a:ext>
            </a:extLst>
          </p:cNvPr>
          <p:cNvSpPr>
            <a:spLocks noGrp="1"/>
          </p:cNvSpPr>
          <p:nvPr>
            <p:ph type="title"/>
          </p:nvPr>
        </p:nvSpPr>
        <p:spPr>
          <a:xfrm>
            <a:off x="1238845" y="139149"/>
            <a:ext cx="6400800" cy="628649"/>
          </a:xfrm>
        </p:spPr>
        <p:txBody>
          <a:bodyPr>
            <a:noAutofit/>
          </a:bodyPr>
          <a:lstStyle/>
          <a:p>
            <a:pPr algn="ctr"/>
            <a:r>
              <a:rPr lang="en-US" sz="5400" dirty="0"/>
              <a:t>I Want To Grow</a:t>
            </a:r>
          </a:p>
        </p:txBody>
      </p:sp>
      <p:sp>
        <p:nvSpPr>
          <p:cNvPr id="3" name="Content Placeholder 2">
            <a:extLst>
              <a:ext uri="{FF2B5EF4-FFF2-40B4-BE49-F238E27FC236}">
                <a16:creationId xmlns:a16="http://schemas.microsoft.com/office/drawing/2014/main" id="{A01EAB32-E8F5-4AC4-95EE-EA275DA96E54}"/>
              </a:ext>
            </a:extLst>
          </p:cNvPr>
          <p:cNvSpPr>
            <a:spLocks noGrp="1"/>
          </p:cNvSpPr>
          <p:nvPr>
            <p:ph idx="1"/>
          </p:nvPr>
        </p:nvSpPr>
        <p:spPr>
          <a:xfrm>
            <a:off x="247650" y="1143000"/>
            <a:ext cx="8383191" cy="3657600"/>
          </a:xfrm>
        </p:spPr>
        <p:txBody>
          <a:bodyPr>
            <a:noAutofit/>
          </a:bodyPr>
          <a:lstStyle/>
          <a:p>
            <a:pPr marL="0" indent="0">
              <a:buNone/>
            </a:pPr>
            <a:r>
              <a:rPr lang="en-US" sz="2800" b="1" dirty="0">
                <a:solidFill>
                  <a:schemeClr val="tx1"/>
                </a:solidFill>
                <a:effectLst>
                  <a:glow rad="101600">
                    <a:schemeClr val="bg1">
                      <a:alpha val="60000"/>
                    </a:schemeClr>
                  </a:glow>
                </a:effectLst>
              </a:rPr>
              <a:t>Benefits of the Gifts:</a:t>
            </a:r>
          </a:p>
          <a:p>
            <a:r>
              <a:rPr lang="en-US" sz="2800" b="1" dirty="0">
                <a:solidFill>
                  <a:schemeClr val="tx1"/>
                </a:solidFill>
                <a:effectLst>
                  <a:glow rad="101600">
                    <a:schemeClr val="bg1">
                      <a:alpha val="60000"/>
                    </a:schemeClr>
                  </a:glow>
                </a:effectLst>
              </a:rPr>
              <a:t>Equip (prepare) the saints for the work</a:t>
            </a:r>
          </a:p>
          <a:p>
            <a:r>
              <a:rPr lang="en-US" sz="2800" b="1" dirty="0">
                <a:solidFill>
                  <a:schemeClr val="tx1"/>
                </a:solidFill>
                <a:effectLst>
                  <a:glow rad="101600">
                    <a:schemeClr val="bg1">
                      <a:alpha val="60000"/>
                    </a:schemeClr>
                  </a:glow>
                </a:effectLst>
              </a:rPr>
              <a:t>Edify the Body</a:t>
            </a:r>
          </a:p>
          <a:p>
            <a:r>
              <a:rPr lang="en-US" sz="2800" b="1" dirty="0">
                <a:solidFill>
                  <a:schemeClr val="tx1"/>
                </a:solidFill>
                <a:effectLst>
                  <a:glow rad="101600">
                    <a:schemeClr val="bg1">
                      <a:alpha val="60000"/>
                    </a:schemeClr>
                  </a:glow>
                </a:effectLst>
              </a:rPr>
              <a:t>Until we come into the unity of Faith and Knowledge of God</a:t>
            </a:r>
          </a:p>
          <a:p>
            <a:r>
              <a:rPr lang="en-US" sz="2800" b="1" dirty="0">
                <a:solidFill>
                  <a:schemeClr val="tx1"/>
                </a:solidFill>
                <a:effectLst>
                  <a:glow rad="101600">
                    <a:schemeClr val="bg1">
                      <a:alpha val="60000"/>
                    </a:schemeClr>
                  </a:glow>
                </a:effectLst>
              </a:rPr>
              <a:t>To be become a perfect person, to the measure of the stature of the fullness of Christ</a:t>
            </a:r>
          </a:p>
        </p:txBody>
      </p:sp>
    </p:spTree>
    <p:extLst>
      <p:ext uri="{BB962C8B-B14F-4D97-AF65-F5344CB8AC3E}">
        <p14:creationId xmlns:p14="http://schemas.microsoft.com/office/powerpoint/2010/main" val="1193726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1E647-387B-467B-84B2-861DF22D8335}"/>
              </a:ext>
            </a:extLst>
          </p:cNvPr>
          <p:cNvSpPr>
            <a:spLocks noGrp="1"/>
          </p:cNvSpPr>
          <p:nvPr>
            <p:ph type="title"/>
          </p:nvPr>
        </p:nvSpPr>
        <p:spPr>
          <a:xfrm>
            <a:off x="1294566" y="0"/>
            <a:ext cx="6554867" cy="1524000"/>
          </a:xfrm>
        </p:spPr>
        <p:txBody>
          <a:bodyPr>
            <a:normAutofit fontScale="90000"/>
          </a:bodyPr>
          <a:lstStyle/>
          <a:p>
            <a:pPr algn="ctr"/>
            <a:r>
              <a:rPr lang="en-US" sz="6000" dirty="0"/>
              <a:t>I Want To Grow</a:t>
            </a:r>
          </a:p>
        </p:txBody>
      </p:sp>
      <p:sp>
        <p:nvSpPr>
          <p:cNvPr id="3" name="Content Placeholder 2">
            <a:extLst>
              <a:ext uri="{FF2B5EF4-FFF2-40B4-BE49-F238E27FC236}">
                <a16:creationId xmlns:a16="http://schemas.microsoft.com/office/drawing/2014/main" id="{3883964C-AC10-4C30-A936-1603459B6854}"/>
              </a:ext>
            </a:extLst>
          </p:cNvPr>
          <p:cNvSpPr>
            <a:spLocks noGrp="1"/>
          </p:cNvSpPr>
          <p:nvPr>
            <p:ph idx="1"/>
          </p:nvPr>
        </p:nvSpPr>
        <p:spPr>
          <a:xfrm>
            <a:off x="520148" y="762000"/>
            <a:ext cx="6554867" cy="3767670"/>
          </a:xfrm>
        </p:spPr>
        <p:txBody>
          <a:bodyPr>
            <a:normAutofit/>
          </a:bodyPr>
          <a:lstStyle/>
          <a:p>
            <a:pPr algn="ctr"/>
            <a:r>
              <a:rPr lang="en-US" sz="4000" b="1" dirty="0">
                <a:solidFill>
                  <a:schemeClr val="tx1"/>
                </a:solidFill>
                <a:effectLst>
                  <a:glow rad="101600">
                    <a:schemeClr val="bg1">
                      <a:alpha val="60000"/>
                    </a:schemeClr>
                  </a:glow>
                </a:effectLst>
              </a:rPr>
              <a:t>What are some other benefits of growing spiritually?</a:t>
            </a:r>
          </a:p>
        </p:txBody>
      </p:sp>
    </p:spTree>
    <p:extLst>
      <p:ext uri="{BB962C8B-B14F-4D97-AF65-F5344CB8AC3E}">
        <p14:creationId xmlns:p14="http://schemas.microsoft.com/office/powerpoint/2010/main" val="3619456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80D5F-2EC7-48CC-91B3-994CB21E2BB8}"/>
              </a:ext>
            </a:extLst>
          </p:cNvPr>
          <p:cNvSpPr>
            <a:spLocks noGrp="1"/>
          </p:cNvSpPr>
          <p:nvPr>
            <p:ph type="title"/>
          </p:nvPr>
        </p:nvSpPr>
        <p:spPr>
          <a:xfrm>
            <a:off x="628650" y="282954"/>
            <a:ext cx="7886700" cy="564356"/>
          </a:xfrm>
        </p:spPr>
        <p:txBody>
          <a:bodyPr>
            <a:noAutofit/>
          </a:bodyPr>
          <a:lstStyle/>
          <a:p>
            <a:pPr algn="ctr"/>
            <a:r>
              <a:rPr lang="en-US" sz="5400" dirty="0"/>
              <a:t>I Want To Grow</a:t>
            </a:r>
          </a:p>
        </p:txBody>
      </p:sp>
      <p:sp>
        <p:nvSpPr>
          <p:cNvPr id="3" name="Content Placeholder 2">
            <a:extLst>
              <a:ext uri="{FF2B5EF4-FFF2-40B4-BE49-F238E27FC236}">
                <a16:creationId xmlns:a16="http://schemas.microsoft.com/office/drawing/2014/main" id="{CE61FAB3-A460-49D4-952F-F9983FD63B44}"/>
              </a:ext>
            </a:extLst>
          </p:cNvPr>
          <p:cNvSpPr>
            <a:spLocks noGrp="1"/>
          </p:cNvSpPr>
          <p:nvPr>
            <p:ph idx="1"/>
          </p:nvPr>
        </p:nvSpPr>
        <p:spPr>
          <a:xfrm>
            <a:off x="159026" y="766968"/>
            <a:ext cx="8356324" cy="4646544"/>
          </a:xfrm>
        </p:spPr>
        <p:txBody>
          <a:bodyPr>
            <a:noAutofit/>
          </a:bodyPr>
          <a:lstStyle/>
          <a:p>
            <a:pPr marL="0" indent="0">
              <a:buNone/>
            </a:pPr>
            <a:r>
              <a:rPr lang="en-US" b="1" dirty="0">
                <a:solidFill>
                  <a:schemeClr val="tx1"/>
                </a:solidFill>
                <a:effectLst>
                  <a:glow rad="101600">
                    <a:schemeClr val="bg1">
                      <a:alpha val="60000"/>
                    </a:schemeClr>
                  </a:glow>
                </a:effectLst>
              </a:rPr>
              <a:t>God daily load us with His Benefit-Other Benefits of growth</a:t>
            </a:r>
          </a:p>
          <a:p>
            <a:r>
              <a:rPr lang="en-US" b="1" dirty="0">
                <a:solidFill>
                  <a:schemeClr val="tx1"/>
                </a:solidFill>
                <a:effectLst>
                  <a:glow rad="101600">
                    <a:schemeClr val="bg1">
                      <a:alpha val="60000"/>
                    </a:schemeClr>
                  </a:glow>
                </a:effectLst>
              </a:rPr>
              <a:t>No longer children toss to and fro by every wind of doctrine</a:t>
            </a:r>
          </a:p>
          <a:p>
            <a:r>
              <a:rPr lang="en-US" b="1" dirty="0">
                <a:solidFill>
                  <a:schemeClr val="tx1"/>
                </a:solidFill>
                <a:effectLst>
                  <a:glow rad="101600">
                    <a:schemeClr val="bg1">
                      <a:alpha val="60000"/>
                    </a:schemeClr>
                  </a:glow>
                </a:effectLst>
              </a:rPr>
              <a:t>Not tossed by trickery of man</a:t>
            </a:r>
          </a:p>
          <a:p>
            <a:r>
              <a:rPr lang="en-US" b="1" dirty="0">
                <a:solidFill>
                  <a:schemeClr val="tx1"/>
                </a:solidFill>
                <a:effectLst>
                  <a:glow rad="101600">
                    <a:schemeClr val="bg1">
                      <a:alpha val="60000"/>
                    </a:schemeClr>
                  </a:glow>
                </a:effectLst>
              </a:rPr>
              <a:t>Not tossed by cunning craftiness of deceitful plotting</a:t>
            </a:r>
          </a:p>
          <a:p>
            <a:r>
              <a:rPr lang="en-US" b="1" dirty="0">
                <a:solidFill>
                  <a:schemeClr val="tx1"/>
                </a:solidFill>
                <a:effectLst>
                  <a:glow rad="101600">
                    <a:schemeClr val="bg1">
                      <a:alpha val="60000"/>
                    </a:schemeClr>
                  </a:glow>
                </a:effectLst>
              </a:rPr>
              <a:t>Being able to speak the truth in Love</a:t>
            </a:r>
          </a:p>
          <a:p>
            <a:r>
              <a:rPr lang="en-US" b="1" dirty="0">
                <a:solidFill>
                  <a:schemeClr val="tx1"/>
                </a:solidFill>
                <a:effectLst>
                  <a:glow rad="101600">
                    <a:schemeClr val="bg1">
                      <a:alpha val="60000"/>
                    </a:schemeClr>
                  </a:glow>
                </a:effectLst>
              </a:rPr>
              <a:t>GROW UP in ALL thing into Him who is the head—Christ</a:t>
            </a:r>
          </a:p>
          <a:p>
            <a:r>
              <a:rPr lang="en-US" b="1" dirty="0">
                <a:solidFill>
                  <a:schemeClr val="tx1"/>
                </a:solidFill>
                <a:effectLst>
                  <a:glow rad="101600">
                    <a:schemeClr val="bg1">
                      <a:alpha val="60000"/>
                    </a:schemeClr>
                  </a:glow>
                </a:effectLst>
              </a:rPr>
              <a:t>Helps the whole Body, joined and knit together to the effective working---every part doing its share----causes  growth of the bod</a:t>
            </a:r>
            <a:r>
              <a:rPr lang="en-US" sz="1800" b="1" dirty="0">
                <a:solidFill>
                  <a:schemeClr val="tx1"/>
                </a:solidFill>
                <a:effectLst>
                  <a:glow rad="101600">
                    <a:schemeClr val="bg1">
                      <a:alpha val="60000"/>
                    </a:schemeClr>
                  </a:glow>
                </a:effectLst>
              </a:rPr>
              <a:t>y</a:t>
            </a:r>
          </a:p>
        </p:txBody>
      </p:sp>
    </p:spTree>
    <p:extLst>
      <p:ext uri="{BB962C8B-B14F-4D97-AF65-F5344CB8AC3E}">
        <p14:creationId xmlns:p14="http://schemas.microsoft.com/office/powerpoint/2010/main" val="2347147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86F2A-55E2-43C8-9118-55E7B7CE5D1A}"/>
              </a:ext>
            </a:extLst>
          </p:cNvPr>
          <p:cNvSpPr>
            <a:spLocks noGrp="1"/>
          </p:cNvSpPr>
          <p:nvPr>
            <p:ph type="title"/>
          </p:nvPr>
        </p:nvSpPr>
        <p:spPr>
          <a:xfrm>
            <a:off x="1294566" y="0"/>
            <a:ext cx="6554867" cy="1524000"/>
          </a:xfrm>
        </p:spPr>
        <p:txBody>
          <a:bodyPr>
            <a:normAutofit/>
          </a:bodyPr>
          <a:lstStyle/>
          <a:p>
            <a:pPr algn="ctr"/>
            <a:r>
              <a:rPr lang="en-US" sz="5400" dirty="0"/>
              <a:t>I Want To Grow</a:t>
            </a:r>
          </a:p>
        </p:txBody>
      </p:sp>
      <p:sp>
        <p:nvSpPr>
          <p:cNvPr id="3" name="Content Placeholder 2">
            <a:extLst>
              <a:ext uri="{FF2B5EF4-FFF2-40B4-BE49-F238E27FC236}">
                <a16:creationId xmlns:a16="http://schemas.microsoft.com/office/drawing/2014/main" id="{16219DED-0099-4F95-9432-2AD872AA82B2}"/>
              </a:ext>
            </a:extLst>
          </p:cNvPr>
          <p:cNvSpPr>
            <a:spLocks noGrp="1"/>
          </p:cNvSpPr>
          <p:nvPr>
            <p:ph idx="1"/>
          </p:nvPr>
        </p:nvSpPr>
        <p:spPr>
          <a:xfrm>
            <a:off x="1294566" y="493644"/>
            <a:ext cx="6554867" cy="3767670"/>
          </a:xfrm>
        </p:spPr>
        <p:txBody>
          <a:bodyPr>
            <a:normAutofit/>
          </a:bodyPr>
          <a:lstStyle/>
          <a:p>
            <a:pPr algn="ctr"/>
            <a:r>
              <a:rPr lang="en-US" sz="4800" b="1" dirty="0">
                <a:solidFill>
                  <a:schemeClr val="tx1"/>
                </a:solidFill>
                <a:effectLst>
                  <a:glow rad="101600">
                    <a:schemeClr val="bg1">
                      <a:alpha val="60000"/>
                    </a:schemeClr>
                  </a:glow>
                </a:effectLst>
              </a:rPr>
              <a:t>How to put off the old man</a:t>
            </a:r>
          </a:p>
        </p:txBody>
      </p:sp>
    </p:spTree>
    <p:extLst>
      <p:ext uri="{BB962C8B-B14F-4D97-AF65-F5344CB8AC3E}">
        <p14:creationId xmlns:p14="http://schemas.microsoft.com/office/powerpoint/2010/main" val="350860160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96</TotalTime>
  <Words>778</Words>
  <Application>Microsoft Office PowerPoint</Application>
  <PresentationFormat>On-screen Show (4:3)</PresentationFormat>
  <Paragraphs>68</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Century Gothic</vt:lpstr>
      <vt:lpstr>Wingdings 3</vt:lpstr>
      <vt:lpstr>Slice</vt:lpstr>
      <vt:lpstr>I Want To Grow</vt:lpstr>
      <vt:lpstr>I Want To Grow</vt:lpstr>
      <vt:lpstr>I Want To Grow</vt:lpstr>
      <vt:lpstr>I Want To Grow</vt:lpstr>
      <vt:lpstr>I Want To Grow</vt:lpstr>
      <vt:lpstr>I Want To Grow</vt:lpstr>
      <vt:lpstr>I Want To Grow</vt:lpstr>
      <vt:lpstr>I Want To Grow</vt:lpstr>
      <vt:lpstr>I Want To Grow</vt:lpstr>
      <vt:lpstr>I Want To Grow</vt:lpstr>
      <vt:lpstr>I Want To Grow</vt:lpstr>
      <vt:lpstr>I Want To Grow</vt:lpstr>
      <vt:lpstr>I Want To Grow</vt:lpstr>
      <vt:lpstr>I Want To Grow</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Want To Grow</dc:title>
  <dc:creator>Stubbs, Patricia</dc:creator>
  <cp:lastModifiedBy>Abiding Faith</cp:lastModifiedBy>
  <cp:revision>7</cp:revision>
  <dcterms:created xsi:type="dcterms:W3CDTF">2019-10-21T14:03:28Z</dcterms:created>
  <dcterms:modified xsi:type="dcterms:W3CDTF">2019-11-07T00:29:16Z</dcterms:modified>
</cp:coreProperties>
</file>