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1" r:id="rId3"/>
    <p:sldId id="263" r:id="rId4"/>
    <p:sldId id="259" r:id="rId5"/>
    <p:sldId id="258" r:id="rId6"/>
    <p:sldId id="262" r:id="rId7"/>
    <p:sldId id="257" r:id="rId8"/>
    <p:sldId id="264" r:id="rId9"/>
    <p:sldId id="260"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4" autoAdjust="0"/>
    <p:restoredTop sz="94660"/>
  </p:normalViewPr>
  <p:slideViewPr>
    <p:cSldViewPr snapToGrid="0">
      <p:cViewPr varScale="1">
        <p:scale>
          <a:sx n="72" d="100"/>
          <a:sy n="72" d="100"/>
        </p:scale>
        <p:origin x="1350"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48A87A34-81AB-432B-8DAE-1953F412C126}" type="datetimeFigureOut">
              <a:rPr lang="en-US" smtClean="0"/>
              <a:t>12/4/2019</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7379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426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12/4/2019</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3761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12/4/2019</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57846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48A87A34-81AB-432B-8DAE-1953F412C126}" type="datetimeFigureOut">
              <a:rPr lang="en-US" smtClean="0"/>
              <a:pPr/>
              <a:t>12/4/2019</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6673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5716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9425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07421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12/4/2019</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4060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877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12/4/2019</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81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376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76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5189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347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545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922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12/4/2019</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4159799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iblia.com/bible/esv/Acts%2010.34" TargetMode="External"/><Relationship Id="rId2" Type="http://schemas.openxmlformats.org/officeDocument/2006/relationships/hyperlink" Target="https://biblia.com/bible/esv/Phil%203.3" TargetMode="External"/><Relationship Id="rId1" Type="http://schemas.openxmlformats.org/officeDocument/2006/relationships/slideLayout" Target="../slideLayouts/slideLayout2.xml"/><Relationship Id="rId6" Type="http://schemas.openxmlformats.org/officeDocument/2006/relationships/hyperlink" Target="https://biblia.com/bible/esv/Rom%2010.11" TargetMode="External"/><Relationship Id="rId5" Type="http://schemas.openxmlformats.org/officeDocument/2006/relationships/hyperlink" Target="https://biblia.com/bible/esv/Psalm%20118.9" TargetMode="External"/><Relationship Id="rId4" Type="http://schemas.openxmlformats.org/officeDocument/2006/relationships/hyperlink" Target="https://biblia.com/bible/esv/Ps%20118.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iblia.com/bible/esv/Phil%201.6" TargetMode="External"/><Relationship Id="rId2" Type="http://schemas.openxmlformats.org/officeDocument/2006/relationships/hyperlink" Target="https://biblia.com/bible/esv/Heb%204.1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0C46-09F1-489D-BC50-DED00FC1DFF2}"/>
              </a:ext>
            </a:extLst>
          </p:cNvPr>
          <p:cNvSpPr>
            <a:spLocks noGrp="1"/>
          </p:cNvSpPr>
          <p:nvPr>
            <p:ph type="ctrTitle"/>
          </p:nvPr>
        </p:nvSpPr>
        <p:spPr>
          <a:xfrm>
            <a:off x="914400" y="584205"/>
            <a:ext cx="7315200" cy="1825096"/>
          </a:xfrm>
        </p:spPr>
        <p:txBody>
          <a:bodyPr/>
          <a:lstStyle/>
          <a:p>
            <a:r>
              <a:rPr lang="en-US" dirty="0"/>
              <a:t>Don’t Give Up</a:t>
            </a:r>
          </a:p>
        </p:txBody>
      </p:sp>
      <p:sp>
        <p:nvSpPr>
          <p:cNvPr id="3" name="Subtitle 2">
            <a:extLst>
              <a:ext uri="{FF2B5EF4-FFF2-40B4-BE49-F238E27FC236}">
                <a16:creationId xmlns:a16="http://schemas.microsoft.com/office/drawing/2014/main" id="{620F6C66-CCE8-4DAF-9BDE-A71330B11450}"/>
              </a:ext>
            </a:extLst>
          </p:cNvPr>
          <p:cNvSpPr>
            <a:spLocks noGrp="1"/>
          </p:cNvSpPr>
          <p:nvPr>
            <p:ph type="subTitle" idx="1"/>
          </p:nvPr>
        </p:nvSpPr>
        <p:spPr>
          <a:xfrm>
            <a:off x="914400" y="2561421"/>
            <a:ext cx="7200900" cy="2152650"/>
          </a:xfrm>
        </p:spPr>
        <p:txBody>
          <a:bodyPr>
            <a:normAutofit lnSpcReduction="10000"/>
          </a:bodyPr>
          <a:lstStyle/>
          <a:p>
            <a:r>
              <a:rPr lang="en-US" sz="2800" dirty="0"/>
              <a:t>"</a:t>
            </a:r>
            <a:r>
              <a:rPr lang="en-US" sz="2400" dirty="0"/>
              <a:t>Therefore, do not throw away your confidence, which has a great reward. For you have need of endurance, so that when you have done the will of God, you may receive what was promised.“     </a:t>
            </a:r>
          </a:p>
          <a:p>
            <a:r>
              <a:rPr lang="en-US" sz="3200" dirty="0"/>
              <a:t>Heb, 10:35-36</a:t>
            </a:r>
          </a:p>
        </p:txBody>
      </p:sp>
    </p:spTree>
    <p:extLst>
      <p:ext uri="{BB962C8B-B14F-4D97-AF65-F5344CB8AC3E}">
        <p14:creationId xmlns:p14="http://schemas.microsoft.com/office/powerpoint/2010/main" val="2935475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8EF77-CCD8-4C5B-988A-EDA0498B743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0FE7C02-58F0-43A6-964D-4F16C81C5FBE}"/>
              </a:ext>
            </a:extLst>
          </p:cNvPr>
          <p:cNvSpPr>
            <a:spLocks noGrp="1"/>
          </p:cNvSpPr>
          <p:nvPr>
            <p:ph idx="1"/>
          </p:nvPr>
        </p:nvSpPr>
        <p:spPr/>
        <p:txBody>
          <a:bodyPr/>
          <a:lstStyle/>
          <a:p>
            <a:r>
              <a:rPr lang="en-US" dirty="0"/>
              <a:t>Next Bible Study TBA</a:t>
            </a:r>
          </a:p>
        </p:txBody>
      </p:sp>
    </p:spTree>
    <p:extLst>
      <p:ext uri="{BB962C8B-B14F-4D97-AF65-F5344CB8AC3E}">
        <p14:creationId xmlns:p14="http://schemas.microsoft.com/office/powerpoint/2010/main" val="3032933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0CDC5-57D3-4DE0-A729-CDF20DAC667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D971F01-267F-436A-8DAE-3C643E51BB00}"/>
              </a:ext>
            </a:extLst>
          </p:cNvPr>
          <p:cNvSpPr>
            <a:spLocks noGrp="1"/>
          </p:cNvSpPr>
          <p:nvPr>
            <p:ph idx="1"/>
          </p:nvPr>
        </p:nvSpPr>
        <p:spPr/>
        <p:txBody>
          <a:bodyPr/>
          <a:lstStyle/>
          <a:p>
            <a:r>
              <a:rPr lang="en-US" dirty="0"/>
              <a:t>Resources</a:t>
            </a:r>
          </a:p>
          <a:p>
            <a:r>
              <a:rPr lang="en-US" dirty="0"/>
              <a:t>Confidence-Gotquestions</a:t>
            </a:r>
          </a:p>
        </p:txBody>
      </p:sp>
    </p:spTree>
    <p:extLst>
      <p:ext uri="{BB962C8B-B14F-4D97-AF65-F5344CB8AC3E}">
        <p14:creationId xmlns:p14="http://schemas.microsoft.com/office/powerpoint/2010/main" val="253912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F1F6-2ABD-4DEF-B8F2-78C2A62F14FC}"/>
              </a:ext>
            </a:extLst>
          </p:cNvPr>
          <p:cNvSpPr>
            <a:spLocks noGrp="1"/>
          </p:cNvSpPr>
          <p:nvPr>
            <p:ph type="title"/>
          </p:nvPr>
        </p:nvSpPr>
        <p:spPr>
          <a:xfrm>
            <a:off x="1383030" y="594360"/>
            <a:ext cx="6377940" cy="1293028"/>
          </a:xfrm>
        </p:spPr>
        <p:txBody>
          <a:bodyPr/>
          <a:lstStyle/>
          <a:p>
            <a:pPr algn="ctr"/>
            <a:r>
              <a:rPr lang="en-US" dirty="0"/>
              <a:t>Don’t Give Up</a:t>
            </a:r>
          </a:p>
        </p:txBody>
      </p:sp>
      <p:sp>
        <p:nvSpPr>
          <p:cNvPr id="3" name="Content Placeholder 2">
            <a:extLst>
              <a:ext uri="{FF2B5EF4-FFF2-40B4-BE49-F238E27FC236}">
                <a16:creationId xmlns:a16="http://schemas.microsoft.com/office/drawing/2014/main" id="{C6890341-B8F4-4F7A-A70C-E7E8C4AF526D}"/>
              </a:ext>
            </a:extLst>
          </p:cNvPr>
          <p:cNvSpPr>
            <a:spLocks noGrp="1"/>
          </p:cNvSpPr>
          <p:nvPr>
            <p:ph idx="1"/>
          </p:nvPr>
        </p:nvSpPr>
        <p:spPr>
          <a:xfrm>
            <a:off x="0" y="1643270"/>
            <a:ext cx="8971722" cy="4620370"/>
          </a:xfrm>
        </p:spPr>
        <p:txBody>
          <a:bodyPr>
            <a:normAutofit/>
          </a:bodyPr>
          <a:lstStyle/>
          <a:p>
            <a:r>
              <a:rPr lang="en-US" sz="2800" dirty="0"/>
              <a:t>Confidence is a popular subject today. We are told to think confidently, to be self-assured, to live brashly, boldly, and brazenly. In various ways, the theme of modern society is to be self-confident.</a:t>
            </a:r>
          </a:p>
          <a:p>
            <a:r>
              <a:rPr lang="en-US" sz="2800" dirty="0"/>
              <a:t>The word </a:t>
            </a:r>
            <a:r>
              <a:rPr lang="en-US" sz="2800" i="1" dirty="0"/>
              <a:t>confidence</a:t>
            </a:r>
            <a:r>
              <a:rPr lang="en-US" sz="2800" dirty="0"/>
              <a:t> (or its close derivatives) is used 54 times in the King James Version. The majority of uses concern trust in people, circumstances, or God.</a:t>
            </a:r>
          </a:p>
          <a:p>
            <a:r>
              <a:rPr lang="en-US" sz="2800" dirty="0"/>
              <a:t>What does the word confidence means to you?</a:t>
            </a:r>
          </a:p>
        </p:txBody>
      </p:sp>
    </p:spTree>
    <p:extLst>
      <p:ext uri="{BB962C8B-B14F-4D97-AF65-F5344CB8AC3E}">
        <p14:creationId xmlns:p14="http://schemas.microsoft.com/office/powerpoint/2010/main" val="403435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E9992-D956-4A77-8207-7232222753A2}"/>
              </a:ext>
            </a:extLst>
          </p:cNvPr>
          <p:cNvSpPr>
            <a:spLocks noGrp="1"/>
          </p:cNvSpPr>
          <p:nvPr>
            <p:ph type="title"/>
          </p:nvPr>
        </p:nvSpPr>
        <p:spPr>
          <a:xfrm>
            <a:off x="1462543" y="446321"/>
            <a:ext cx="6377940" cy="1293028"/>
          </a:xfrm>
        </p:spPr>
        <p:txBody>
          <a:bodyPr/>
          <a:lstStyle/>
          <a:p>
            <a:pPr algn="ctr"/>
            <a:r>
              <a:rPr lang="en-US" dirty="0"/>
              <a:t>Don’t Give Up</a:t>
            </a:r>
          </a:p>
        </p:txBody>
      </p:sp>
      <p:sp>
        <p:nvSpPr>
          <p:cNvPr id="3" name="Content Placeholder 2">
            <a:extLst>
              <a:ext uri="{FF2B5EF4-FFF2-40B4-BE49-F238E27FC236}">
                <a16:creationId xmlns:a16="http://schemas.microsoft.com/office/drawing/2014/main" id="{F0C80C9D-1D5B-4B5A-98F7-C4D1D0842BDB}"/>
              </a:ext>
            </a:extLst>
          </p:cNvPr>
          <p:cNvSpPr>
            <a:spLocks noGrp="1"/>
          </p:cNvSpPr>
          <p:nvPr>
            <p:ph idx="1"/>
          </p:nvPr>
        </p:nvSpPr>
        <p:spPr>
          <a:xfrm>
            <a:off x="119271" y="1470991"/>
            <a:ext cx="8733182" cy="4479235"/>
          </a:xfrm>
        </p:spPr>
        <p:txBody>
          <a:bodyPr>
            <a:normAutofit fontScale="92500"/>
          </a:bodyPr>
          <a:lstStyle/>
          <a:p>
            <a:pPr marL="0" indent="0">
              <a:buNone/>
            </a:pPr>
            <a:r>
              <a:rPr lang="en-US" b="1" dirty="0"/>
              <a:t>Confidence-</a:t>
            </a:r>
            <a:r>
              <a:rPr lang="en-US" dirty="0"/>
              <a:t>the feeling or belief that one can rely on someone or something; firm trust; the state of feeling certain about the truth of something.</a:t>
            </a:r>
          </a:p>
          <a:p>
            <a:r>
              <a:rPr lang="en-US" dirty="0"/>
              <a:t>a feeling of self-assurance arising from one's appreciation of one's own abilities or qualities; Confidence comes from a Latin word fidere' which means "to trust"; </a:t>
            </a:r>
          </a:p>
          <a:p>
            <a:r>
              <a:rPr lang="en-US" dirty="0"/>
              <a:t>Arrogance is having </a:t>
            </a:r>
            <a:r>
              <a:rPr lang="en-US" b="1" dirty="0"/>
              <a:t>unmerited confidence </a:t>
            </a:r>
            <a:r>
              <a:rPr lang="en-US" dirty="0"/>
              <a:t>– believing something or someone is capable or correct when they are not. </a:t>
            </a:r>
          </a:p>
          <a:p>
            <a:r>
              <a:rPr lang="en-US" b="1" dirty="0"/>
              <a:t>Overconfidence</a:t>
            </a:r>
            <a:r>
              <a:rPr lang="en-US" dirty="0"/>
              <a:t> is excessive belief in someone (or something) succeeding, without any regard for failure. </a:t>
            </a:r>
          </a:p>
          <a:p>
            <a:r>
              <a:rPr lang="en-US" dirty="0"/>
              <a:t>Confidence can be a self-fulfilling prophecy as those without it may fail or not try because they lack it and those with it may succeed because they have it rather than because of an innate ability.</a:t>
            </a:r>
          </a:p>
        </p:txBody>
      </p:sp>
    </p:spTree>
    <p:extLst>
      <p:ext uri="{BB962C8B-B14F-4D97-AF65-F5344CB8AC3E}">
        <p14:creationId xmlns:p14="http://schemas.microsoft.com/office/powerpoint/2010/main" val="4183433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1B9B1-6FB8-44BE-8F42-0483AC8053CC}"/>
              </a:ext>
            </a:extLst>
          </p:cNvPr>
          <p:cNvSpPr>
            <a:spLocks noGrp="1"/>
          </p:cNvSpPr>
          <p:nvPr>
            <p:ph type="title"/>
          </p:nvPr>
        </p:nvSpPr>
        <p:spPr>
          <a:xfrm>
            <a:off x="1383030" y="406565"/>
            <a:ext cx="6377940" cy="1293028"/>
          </a:xfrm>
        </p:spPr>
        <p:txBody>
          <a:bodyPr/>
          <a:lstStyle/>
          <a:p>
            <a:pPr algn="ctr"/>
            <a:r>
              <a:rPr lang="en-US" dirty="0"/>
              <a:t>Don’t Give Up</a:t>
            </a:r>
          </a:p>
        </p:txBody>
      </p:sp>
      <p:sp>
        <p:nvSpPr>
          <p:cNvPr id="3" name="Content Placeholder 2">
            <a:extLst>
              <a:ext uri="{FF2B5EF4-FFF2-40B4-BE49-F238E27FC236}">
                <a16:creationId xmlns:a16="http://schemas.microsoft.com/office/drawing/2014/main" id="{42445DD3-503F-4C36-928C-D29A1FAF2222}"/>
              </a:ext>
            </a:extLst>
          </p:cNvPr>
          <p:cNvSpPr>
            <a:spLocks noGrp="1"/>
          </p:cNvSpPr>
          <p:nvPr>
            <p:ph idx="1"/>
          </p:nvPr>
        </p:nvSpPr>
        <p:spPr>
          <a:xfrm>
            <a:off x="132521" y="1470991"/>
            <a:ext cx="8786191" cy="4792649"/>
          </a:xfrm>
        </p:spPr>
        <p:txBody>
          <a:bodyPr>
            <a:normAutofit lnSpcReduction="10000"/>
          </a:bodyPr>
          <a:lstStyle/>
          <a:p>
            <a:r>
              <a:rPr lang="en-US" dirty="0"/>
              <a:t>"Have no confidence in the flesh" (</a:t>
            </a:r>
            <a:r>
              <a:rPr lang="en-US" dirty="0">
                <a:hlinkClick r:id="rId2">
                  <a:extLst>
                    <a:ext uri="{A12FA001-AC4F-418D-AE19-62706E023703}">
                      <ahyp:hlinkClr xmlns:ahyp="http://schemas.microsoft.com/office/drawing/2018/hyperlinkcolor" val="tx"/>
                    </a:ext>
                  </a:extLst>
                </a:hlinkClick>
              </a:rPr>
              <a:t>Philippians 3:3</a:t>
            </a:r>
            <a:r>
              <a:rPr lang="en-US" dirty="0"/>
              <a:t>). </a:t>
            </a:r>
          </a:p>
          <a:p>
            <a:r>
              <a:rPr lang="en-US" dirty="0"/>
              <a:t>Paul wrote these words to counter the claims of those who thought they were acceptable to God based on their heredity, training, or religious devotion. </a:t>
            </a:r>
          </a:p>
          <a:p>
            <a:r>
              <a:rPr lang="en-US" dirty="0"/>
              <a:t>God is no respecter of persons (</a:t>
            </a:r>
            <a:r>
              <a:rPr lang="en-US" dirty="0">
                <a:hlinkClick r:id="rId3">
                  <a:extLst>
                    <a:ext uri="{A12FA001-AC4F-418D-AE19-62706E023703}">
                      <ahyp:hlinkClr xmlns:ahyp="http://schemas.microsoft.com/office/drawing/2018/hyperlinkcolor" val="tx"/>
                    </a:ext>
                  </a:extLst>
                </a:hlinkClick>
              </a:rPr>
              <a:t>Acts 10:34</a:t>
            </a:r>
            <a:r>
              <a:rPr lang="en-US" dirty="0"/>
              <a:t>), and our résumés and genealogies don't matter much to Him.</a:t>
            </a:r>
          </a:p>
          <a:p>
            <a:r>
              <a:rPr lang="en-US" dirty="0"/>
              <a:t>If we’re going to be confident in something, </a:t>
            </a:r>
            <a:r>
              <a:rPr lang="en-US" dirty="0">
                <a:hlinkClick r:id="rId4">
                  <a:extLst>
                    <a:ext uri="{A12FA001-AC4F-418D-AE19-62706E023703}">
                      <ahyp:hlinkClr xmlns:ahyp="http://schemas.microsoft.com/office/drawing/2018/hyperlinkcolor" val="tx"/>
                    </a:ext>
                  </a:extLst>
                </a:hlinkClick>
              </a:rPr>
              <a:t>Psalm 118:8</a:t>
            </a:r>
            <a:r>
              <a:rPr lang="en-US" dirty="0"/>
              <a:t>, </a:t>
            </a:r>
            <a:r>
              <a:rPr lang="en-US" dirty="0">
                <a:hlinkClick r:id="rId5">
                  <a:extLst>
                    <a:ext uri="{A12FA001-AC4F-418D-AE19-62706E023703}">
                      <ahyp:hlinkClr xmlns:ahyp="http://schemas.microsoft.com/office/drawing/2018/hyperlinkcolor" val="tx"/>
                    </a:ext>
                  </a:extLst>
                </a:hlinkClick>
              </a:rPr>
              <a:t>9</a:t>
            </a:r>
            <a:r>
              <a:rPr lang="en-US" dirty="0"/>
              <a:t> tells us what it should be: "It is better to trust in the Lord than to put confidence in man. It is better to trust in the Lord than to put confidence in princes." Those who trust in government, finances, other people, or themselves will be disappointed in the end. </a:t>
            </a:r>
          </a:p>
          <a:p>
            <a:r>
              <a:rPr lang="en-US" dirty="0"/>
              <a:t> Those who put their confidence in God will never be ashamed (</a:t>
            </a:r>
            <a:r>
              <a:rPr lang="en-US" dirty="0">
                <a:hlinkClick r:id="rId6">
                  <a:extLst>
                    <a:ext uri="{A12FA001-AC4F-418D-AE19-62706E023703}">
                      <ahyp:hlinkClr xmlns:ahyp="http://schemas.microsoft.com/office/drawing/2018/hyperlinkcolor" val="tx"/>
                    </a:ext>
                  </a:extLst>
                </a:hlinkClick>
              </a:rPr>
              <a:t>Romans 10:11</a:t>
            </a:r>
            <a:r>
              <a:rPr lang="en-US" dirty="0"/>
              <a:t>).</a:t>
            </a:r>
            <a:br>
              <a:rPr lang="en-US" dirty="0"/>
            </a:br>
            <a:endParaRPr lang="en-US" dirty="0"/>
          </a:p>
        </p:txBody>
      </p:sp>
    </p:spTree>
    <p:extLst>
      <p:ext uri="{BB962C8B-B14F-4D97-AF65-F5344CB8AC3E}">
        <p14:creationId xmlns:p14="http://schemas.microsoft.com/office/powerpoint/2010/main" val="1086793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60D7-39A0-4A2B-8316-ED2F532B622B}"/>
              </a:ext>
            </a:extLst>
          </p:cNvPr>
          <p:cNvSpPr>
            <a:spLocks noGrp="1"/>
          </p:cNvSpPr>
          <p:nvPr>
            <p:ph type="title"/>
          </p:nvPr>
        </p:nvSpPr>
        <p:spPr>
          <a:xfrm>
            <a:off x="1383030" y="459573"/>
            <a:ext cx="6377940" cy="1293028"/>
          </a:xfrm>
        </p:spPr>
        <p:txBody>
          <a:bodyPr/>
          <a:lstStyle/>
          <a:p>
            <a:pPr algn="ctr"/>
            <a:r>
              <a:rPr lang="en-US" dirty="0"/>
              <a:t>Don’t Give Up</a:t>
            </a:r>
          </a:p>
        </p:txBody>
      </p:sp>
      <p:sp>
        <p:nvSpPr>
          <p:cNvPr id="3" name="Content Placeholder 2">
            <a:extLst>
              <a:ext uri="{FF2B5EF4-FFF2-40B4-BE49-F238E27FC236}">
                <a16:creationId xmlns:a16="http://schemas.microsoft.com/office/drawing/2014/main" id="{3C76622A-1F1D-4C86-B7F0-605452FD83AD}"/>
              </a:ext>
            </a:extLst>
          </p:cNvPr>
          <p:cNvSpPr>
            <a:spLocks noGrp="1"/>
          </p:cNvSpPr>
          <p:nvPr>
            <p:ph idx="1"/>
          </p:nvPr>
        </p:nvSpPr>
        <p:spPr>
          <a:xfrm>
            <a:off x="106017" y="1404730"/>
            <a:ext cx="8865705" cy="4858910"/>
          </a:xfrm>
        </p:spPr>
        <p:txBody>
          <a:bodyPr>
            <a:normAutofit/>
          </a:bodyPr>
          <a:lstStyle/>
          <a:p>
            <a:r>
              <a:rPr lang="en-US" sz="1800" dirty="0"/>
              <a:t>For ye have need of patience (or, endurance), that, having done the will of God, ye may receive the promise; or, doing the will of God, ye may receive. Heb, 10:35 </a:t>
            </a:r>
          </a:p>
          <a:p>
            <a:r>
              <a:rPr lang="en-US" dirty="0"/>
              <a:t>There can be no more reliable authority on earth than God's Word, the </a:t>
            </a:r>
            <a:r>
              <a:rPr lang="en-US" b="1" dirty="0"/>
              <a:t>Bible</a:t>
            </a:r>
            <a:r>
              <a:rPr lang="en-US" dirty="0"/>
              <a:t>. This timeless, trustworthy source of truth holds the key that unlocks life's mysteries. It alone provides us with the shelter and protection we </a:t>
            </a:r>
            <a:r>
              <a:rPr lang="en-US" b="1" dirty="0"/>
              <a:t>need</a:t>
            </a:r>
            <a:r>
              <a:rPr lang="en-US" dirty="0"/>
              <a:t> in times of storm. But we </a:t>
            </a:r>
            <a:r>
              <a:rPr lang="en-US" b="1" dirty="0"/>
              <a:t>need</a:t>
            </a:r>
            <a:r>
              <a:rPr lang="en-US" dirty="0"/>
              <a:t> to understand why.</a:t>
            </a:r>
          </a:p>
          <a:p>
            <a:r>
              <a:rPr lang="en-US" dirty="0"/>
              <a:t>The Bible actually has quite a bit to say about self-confidence, self-worth, and self-respect. The Good Book informs us that self-worth is given to us from God. He provides us with strength and all that we need to live a godly life.</a:t>
            </a:r>
          </a:p>
        </p:txBody>
      </p:sp>
    </p:spTree>
    <p:extLst>
      <p:ext uri="{BB962C8B-B14F-4D97-AF65-F5344CB8AC3E}">
        <p14:creationId xmlns:p14="http://schemas.microsoft.com/office/powerpoint/2010/main" val="2260922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4FA3-9E9B-44C6-8091-533A2745B613}"/>
              </a:ext>
            </a:extLst>
          </p:cNvPr>
          <p:cNvSpPr>
            <a:spLocks noGrp="1"/>
          </p:cNvSpPr>
          <p:nvPr>
            <p:ph type="title"/>
          </p:nvPr>
        </p:nvSpPr>
        <p:spPr>
          <a:xfrm>
            <a:off x="1383030" y="366808"/>
            <a:ext cx="6377940" cy="1293028"/>
          </a:xfrm>
        </p:spPr>
        <p:txBody>
          <a:bodyPr/>
          <a:lstStyle/>
          <a:p>
            <a:pPr algn="ctr"/>
            <a:r>
              <a:rPr lang="en-US" dirty="0"/>
              <a:t>Don’t Give Up</a:t>
            </a:r>
          </a:p>
        </p:txBody>
      </p:sp>
      <p:sp>
        <p:nvSpPr>
          <p:cNvPr id="3" name="Content Placeholder 2">
            <a:extLst>
              <a:ext uri="{FF2B5EF4-FFF2-40B4-BE49-F238E27FC236}">
                <a16:creationId xmlns:a16="http://schemas.microsoft.com/office/drawing/2014/main" id="{1EE84C73-743F-407B-B986-06A02488EA40}"/>
              </a:ext>
            </a:extLst>
          </p:cNvPr>
          <p:cNvSpPr>
            <a:spLocks noGrp="1"/>
          </p:cNvSpPr>
          <p:nvPr>
            <p:ph idx="1"/>
          </p:nvPr>
        </p:nvSpPr>
        <p:spPr>
          <a:xfrm>
            <a:off x="172278" y="1364975"/>
            <a:ext cx="8786192" cy="4898666"/>
          </a:xfrm>
        </p:spPr>
        <p:txBody>
          <a:bodyPr>
            <a:normAutofit/>
          </a:bodyPr>
          <a:lstStyle/>
          <a:p>
            <a:r>
              <a:rPr lang="en-US" dirty="0"/>
              <a:t>Every good thing is because of God, and every hope is based on God's character, because God is unchanging.</a:t>
            </a:r>
          </a:p>
          <a:p>
            <a:r>
              <a:rPr lang="en-US" dirty="0"/>
              <a:t>Our confidence comes from our relationship with Christ. He is our High Priest, and through His intercession, we can “approach the throne of grace with confidence, so that we may receive mercy and find grace to help us in our time of need” (</a:t>
            </a:r>
            <a:r>
              <a:rPr lang="en-US" dirty="0">
                <a:hlinkClick r:id="rId2">
                  <a:extLst>
                    <a:ext uri="{A12FA001-AC4F-418D-AE19-62706E023703}">
                      <ahyp:hlinkClr xmlns:ahyp="http://schemas.microsoft.com/office/drawing/2018/hyperlinkcolor" val="tx"/>
                    </a:ext>
                  </a:extLst>
                </a:hlinkClick>
              </a:rPr>
              <a:t>Hebrews 4:16</a:t>
            </a:r>
            <a:r>
              <a:rPr lang="en-US" dirty="0"/>
              <a:t>). </a:t>
            </a:r>
          </a:p>
          <a:p>
            <a:r>
              <a:rPr lang="en-US" dirty="0"/>
              <a:t>We can follow God in full confidence in His wisdom, power, and plan. As we obey the Lord, we have assurance of our salvation.</a:t>
            </a:r>
          </a:p>
          <a:p>
            <a:r>
              <a:rPr lang="en-US" dirty="0"/>
              <a:t>Paul gives us something else we can have faith in: "Being confident of this very thing, that he which hath begun a good work in you will perform it until the day of Jesus Christ" (</a:t>
            </a:r>
            <a:r>
              <a:rPr lang="en-US" dirty="0">
                <a:hlinkClick r:id="rId3">
                  <a:extLst>
                    <a:ext uri="{A12FA001-AC4F-418D-AE19-62706E023703}">
                      <ahyp:hlinkClr xmlns:ahyp="http://schemas.microsoft.com/office/drawing/2018/hyperlinkcolor" val="tx"/>
                    </a:ext>
                  </a:extLst>
                </a:hlinkClick>
              </a:rPr>
              <a:t>Philippians 1:6</a:t>
            </a:r>
            <a:r>
              <a:rPr lang="en-US" dirty="0"/>
              <a:t>). </a:t>
            </a:r>
          </a:p>
        </p:txBody>
      </p:sp>
    </p:spTree>
    <p:extLst>
      <p:ext uri="{BB962C8B-B14F-4D97-AF65-F5344CB8AC3E}">
        <p14:creationId xmlns:p14="http://schemas.microsoft.com/office/powerpoint/2010/main" val="314468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3E341-F4CE-4230-80D0-FA992362243E}"/>
              </a:ext>
            </a:extLst>
          </p:cNvPr>
          <p:cNvSpPr>
            <a:spLocks noGrp="1"/>
          </p:cNvSpPr>
          <p:nvPr>
            <p:ph type="title"/>
          </p:nvPr>
        </p:nvSpPr>
        <p:spPr>
          <a:xfrm>
            <a:off x="1383030" y="406564"/>
            <a:ext cx="6377940" cy="1293028"/>
          </a:xfrm>
        </p:spPr>
        <p:txBody>
          <a:bodyPr/>
          <a:lstStyle/>
          <a:p>
            <a:pPr algn="ctr"/>
            <a:r>
              <a:rPr lang="en-US" dirty="0"/>
              <a:t>Don’t Give Up</a:t>
            </a:r>
          </a:p>
        </p:txBody>
      </p:sp>
      <p:sp>
        <p:nvSpPr>
          <p:cNvPr id="3" name="Content Placeholder 2">
            <a:extLst>
              <a:ext uri="{FF2B5EF4-FFF2-40B4-BE49-F238E27FC236}">
                <a16:creationId xmlns:a16="http://schemas.microsoft.com/office/drawing/2014/main" id="{10708603-99E3-4673-A302-4433073C66FE}"/>
              </a:ext>
            </a:extLst>
          </p:cNvPr>
          <p:cNvSpPr>
            <a:spLocks noGrp="1"/>
          </p:cNvSpPr>
          <p:nvPr>
            <p:ph idx="1"/>
          </p:nvPr>
        </p:nvSpPr>
        <p:spPr>
          <a:xfrm>
            <a:off x="119270" y="1364975"/>
            <a:ext cx="8865704" cy="4898666"/>
          </a:xfrm>
        </p:spPr>
        <p:txBody>
          <a:bodyPr/>
          <a:lstStyle/>
          <a:p>
            <a:pPr marL="0" indent="0">
              <a:buNone/>
            </a:pPr>
            <a:r>
              <a:rPr lang="en-US" sz="2800" dirty="0"/>
              <a:t>Group activity</a:t>
            </a:r>
          </a:p>
          <a:p>
            <a:r>
              <a:rPr lang="en-US" sz="2800" dirty="0"/>
              <a:t>Share some individuals from the scripture that gave up </a:t>
            </a:r>
          </a:p>
          <a:p>
            <a:r>
              <a:rPr lang="en-US" sz="2800" dirty="0"/>
              <a:t>What kind of things happened in the scriptures that made people give up</a:t>
            </a:r>
          </a:p>
          <a:p>
            <a:r>
              <a:rPr lang="en-US" sz="2800" dirty="0"/>
              <a:t>What are some things people did  in the bible when they gave up</a:t>
            </a:r>
          </a:p>
          <a:p>
            <a:r>
              <a:rPr lang="en-US" sz="2800" dirty="0"/>
              <a:t>What are some scriptures that encourage you when you feel like giving up</a:t>
            </a:r>
          </a:p>
          <a:p>
            <a:pPr marL="0" indent="0">
              <a:buNone/>
            </a:pPr>
            <a:r>
              <a:rPr lang="en-US" sz="2800" dirty="0"/>
              <a:t>**please have where the scriptures are found.</a:t>
            </a:r>
          </a:p>
          <a:p>
            <a:endParaRPr lang="en-US" dirty="0"/>
          </a:p>
        </p:txBody>
      </p:sp>
    </p:spTree>
    <p:extLst>
      <p:ext uri="{BB962C8B-B14F-4D97-AF65-F5344CB8AC3E}">
        <p14:creationId xmlns:p14="http://schemas.microsoft.com/office/powerpoint/2010/main" val="1325743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0D09E-A73A-4524-9C66-1E6A85DB13B5}"/>
              </a:ext>
            </a:extLst>
          </p:cNvPr>
          <p:cNvSpPr>
            <a:spLocks noGrp="1"/>
          </p:cNvSpPr>
          <p:nvPr>
            <p:ph type="title"/>
          </p:nvPr>
        </p:nvSpPr>
        <p:spPr>
          <a:xfrm>
            <a:off x="1383030" y="499330"/>
            <a:ext cx="6377940" cy="1293028"/>
          </a:xfrm>
        </p:spPr>
        <p:txBody>
          <a:bodyPr/>
          <a:lstStyle/>
          <a:p>
            <a:pPr algn="ctr"/>
            <a:r>
              <a:rPr lang="en-US" dirty="0"/>
              <a:t>Don’t Give Up</a:t>
            </a:r>
          </a:p>
        </p:txBody>
      </p:sp>
      <p:sp>
        <p:nvSpPr>
          <p:cNvPr id="3" name="Content Placeholder 2">
            <a:extLst>
              <a:ext uri="{FF2B5EF4-FFF2-40B4-BE49-F238E27FC236}">
                <a16:creationId xmlns:a16="http://schemas.microsoft.com/office/drawing/2014/main" id="{9283DB6E-9F24-4445-8519-E6AD6EE8D5E4}"/>
              </a:ext>
            </a:extLst>
          </p:cNvPr>
          <p:cNvSpPr>
            <a:spLocks noGrp="1"/>
          </p:cNvSpPr>
          <p:nvPr>
            <p:ph idx="1"/>
          </p:nvPr>
        </p:nvSpPr>
        <p:spPr>
          <a:xfrm>
            <a:off x="198783" y="1792358"/>
            <a:ext cx="8574156" cy="4069080"/>
          </a:xfrm>
        </p:spPr>
        <p:txBody>
          <a:bodyPr>
            <a:normAutofit/>
          </a:bodyPr>
          <a:lstStyle/>
          <a:p>
            <a:r>
              <a:rPr lang="en-US" sz="4400" dirty="0"/>
              <a:t>Scriptures about giving up: John 21:1-17 &amp; I Sam. 30:1-6</a:t>
            </a:r>
          </a:p>
        </p:txBody>
      </p:sp>
    </p:spTree>
    <p:extLst>
      <p:ext uri="{BB962C8B-B14F-4D97-AF65-F5344CB8AC3E}">
        <p14:creationId xmlns:p14="http://schemas.microsoft.com/office/powerpoint/2010/main" val="189294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2BB3E-A2FB-4B47-A6F7-B0A000B8E5CE}"/>
              </a:ext>
            </a:extLst>
          </p:cNvPr>
          <p:cNvSpPr>
            <a:spLocks noGrp="1"/>
          </p:cNvSpPr>
          <p:nvPr>
            <p:ph type="title"/>
          </p:nvPr>
        </p:nvSpPr>
        <p:spPr>
          <a:xfrm>
            <a:off x="1406514" y="459573"/>
            <a:ext cx="6377940" cy="1293028"/>
          </a:xfrm>
        </p:spPr>
        <p:txBody>
          <a:bodyPr/>
          <a:lstStyle/>
          <a:p>
            <a:pPr algn="ctr"/>
            <a:r>
              <a:rPr lang="en-US" dirty="0"/>
              <a:t>Don’t Give Up</a:t>
            </a:r>
          </a:p>
        </p:txBody>
      </p:sp>
      <p:sp>
        <p:nvSpPr>
          <p:cNvPr id="3" name="Content Placeholder 2">
            <a:extLst>
              <a:ext uri="{FF2B5EF4-FFF2-40B4-BE49-F238E27FC236}">
                <a16:creationId xmlns:a16="http://schemas.microsoft.com/office/drawing/2014/main" id="{0BFAD867-4EE1-4513-A3FC-9A5C6EA207A1}"/>
              </a:ext>
            </a:extLst>
          </p:cNvPr>
          <p:cNvSpPr>
            <a:spLocks noGrp="1"/>
          </p:cNvSpPr>
          <p:nvPr>
            <p:ph idx="1"/>
          </p:nvPr>
        </p:nvSpPr>
        <p:spPr>
          <a:xfrm>
            <a:off x="159026" y="1391478"/>
            <a:ext cx="8825948" cy="4872162"/>
          </a:xfrm>
        </p:spPr>
        <p:txBody>
          <a:bodyPr>
            <a:normAutofit/>
          </a:bodyPr>
          <a:lstStyle/>
          <a:p>
            <a:r>
              <a:rPr lang="en-US" dirty="0"/>
              <a:t>Don’t throw away your hope. Don’t throw away your confidence in God. Choose to trust in the Lord. Choose to put your trust in Him. Choose to set your heart on His Word.</a:t>
            </a:r>
          </a:p>
          <a:p>
            <a:r>
              <a:rPr lang="en-US" dirty="0"/>
              <a:t>“I am sure of this, that He who started a good work in you will carry it on to completion until the day of Christ Jesus.” ~ Philippians 1:6. </a:t>
            </a:r>
          </a:p>
          <a:p>
            <a:r>
              <a:rPr lang="en-US" dirty="0"/>
              <a:t>When we put our trust in God and His revealed Word, our lives take on a new stability, focus, and poise. A biblical self-confidence is really a confidence in God's Word and character. We put no confidence in our flesh, but we have every confidence in the God who made us, called us, saved us and keeps us.</a:t>
            </a:r>
          </a:p>
        </p:txBody>
      </p:sp>
      <p:sp>
        <p:nvSpPr>
          <p:cNvPr id="4" name="Rectangle 3">
            <a:extLst>
              <a:ext uri="{FF2B5EF4-FFF2-40B4-BE49-F238E27FC236}">
                <a16:creationId xmlns:a16="http://schemas.microsoft.com/office/drawing/2014/main" id="{A6BEE3DA-1CCD-4C6C-9572-31C4725FD0D5}"/>
              </a:ext>
            </a:extLst>
          </p:cNvPr>
          <p:cNvSpPr/>
          <p:nvPr/>
        </p:nvSpPr>
        <p:spPr>
          <a:xfrm>
            <a:off x="3907635" y="3290500"/>
            <a:ext cx="1375698" cy="300082"/>
          </a:xfrm>
          <a:prstGeom prst="rect">
            <a:avLst/>
          </a:prstGeom>
        </p:spPr>
        <p:txBody>
          <a:bodyPr wrap="none">
            <a:spAutoFit/>
          </a:bodyPr>
          <a:lstStyle/>
          <a:p>
            <a:r>
              <a:rPr lang="en-US" sz="1350" dirty="0"/>
              <a:t>Don’t Give Up</a:t>
            </a:r>
          </a:p>
        </p:txBody>
      </p:sp>
    </p:spTree>
    <p:extLst>
      <p:ext uri="{BB962C8B-B14F-4D97-AF65-F5344CB8AC3E}">
        <p14:creationId xmlns:p14="http://schemas.microsoft.com/office/powerpoint/2010/main" val="263446886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136</TotalTime>
  <Words>940</Words>
  <Application>Microsoft Office PowerPoint</Application>
  <PresentationFormat>On-screen Show (4:3)</PresentationFormat>
  <Paragraphs>45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Vapor Trail</vt:lpstr>
      <vt:lpstr>Don’t Give Up</vt:lpstr>
      <vt:lpstr>Don’t Give Up</vt:lpstr>
      <vt:lpstr>Don’t Give Up</vt:lpstr>
      <vt:lpstr>Don’t Give Up</vt:lpstr>
      <vt:lpstr>Don’t Give Up</vt:lpstr>
      <vt:lpstr>Don’t Give Up</vt:lpstr>
      <vt:lpstr>Don’t Give Up</vt:lpstr>
      <vt:lpstr>Don’t Give Up</vt:lpstr>
      <vt:lpstr>Don’t Give Up</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Give Up</dc:title>
  <dc:creator>Stubbs, Patricia</dc:creator>
  <cp:lastModifiedBy>Abiding Faith</cp:lastModifiedBy>
  <cp:revision>6</cp:revision>
  <dcterms:created xsi:type="dcterms:W3CDTF">2019-11-18T15:23:23Z</dcterms:created>
  <dcterms:modified xsi:type="dcterms:W3CDTF">2019-12-05T01:09:51Z</dcterms:modified>
</cp:coreProperties>
</file>