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0" r:id="rId1"/>
  </p:sldMasterIdLst>
  <p:sldIdLst>
    <p:sldId id="256" r:id="rId2"/>
    <p:sldId id="257" r:id="rId3"/>
    <p:sldId id="258" r:id="rId4"/>
    <p:sldId id="259" r:id="rId5"/>
    <p:sldId id="261" r:id="rId6"/>
    <p:sldId id="260" r:id="rId7"/>
    <p:sldId id="262" r:id="rId8"/>
    <p:sldId id="266" r:id="rId9"/>
    <p:sldId id="263" r:id="rId10"/>
    <p:sldId id="264" r:id="rId11"/>
    <p:sldId id="270" r:id="rId12"/>
    <p:sldId id="273" r:id="rId13"/>
    <p:sldId id="272" r:id="rId14"/>
    <p:sldId id="274" r:id="rId15"/>
    <p:sldId id="271" r:id="rId16"/>
    <p:sldId id="275" r:id="rId17"/>
    <p:sldId id="265" r:id="rId18"/>
    <p:sldId id="269" r:id="rId19"/>
    <p:sldId id="267" r:id="rId20"/>
    <p:sldId id="268" r:id="rId21"/>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D5CF"/>
    <a:srgbClr val="E8D2D0"/>
    <a:srgbClr val="EACFCE"/>
    <a:srgbClr val="EAD2CE"/>
    <a:srgbClr val="EBD1CD"/>
    <a:srgbClr val="E9D1CF"/>
    <a:srgbClr val="ECD1CC"/>
    <a:srgbClr val="EBD0CD"/>
    <a:srgbClr val="EBD3CD"/>
    <a:srgbClr val="EBD2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13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10/9/2019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4019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t>10/9/2019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5815457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t>10/9/2019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6132169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t>10/9/2019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43231193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t>10/9/2019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4783865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C1C18-307B-4F68-A007-B5B542270E8D}" type="datetimeFigureOut">
              <a:rPr lang="en-US" smtClean="0"/>
              <a:t>10/9/2019</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3336198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C1C18-307B-4F68-A007-B5B542270E8D}" type="datetimeFigureOut">
              <a:rPr lang="en-US" smtClean="0"/>
              <a:t>10/9/2019</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4480562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C1C18-307B-4F68-A007-B5B542270E8D}" type="datetimeFigureOut">
              <a:rPr lang="en-US" smtClean="0"/>
              <a:t>10/9/2019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4850069"/>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C1C18-307B-4F68-A007-B5B542270E8D}" type="datetimeFigureOut">
              <a:rPr lang="en-US" smtClean="0"/>
              <a:t>10/9/2019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1546196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C1C18-307B-4F68-A007-B5B542270E8D}" type="datetimeFigureOut">
              <a:rPr lang="en-US" smtClean="0"/>
              <a:t>10/9/2019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2347502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10/9/2019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4344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BC1C18-307B-4F68-A007-B5B542270E8D}" type="datetimeFigureOut">
              <a:rPr lang="en-US" smtClean="0"/>
              <a:t>10/9/2019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9300057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BC1C18-307B-4F68-A007-B5B542270E8D}" type="datetimeFigureOut">
              <a:rPr lang="en-US" smtClean="0"/>
              <a:t>10/9/2019</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256273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10/9/2019</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3195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921D9284-D300-4297-87F7-E791DCC15DB1}" type="datetimeFigureOut">
              <a:rPr lang="en-US" smtClean="0"/>
              <a:t>10/9/2019</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62116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t>10/9/2019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7849735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10/9/2019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87276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3CBC1C18-307B-4F68-A007-B5B542270E8D}" type="datetimeFigureOut">
              <a:rPr lang="en-US" smtClean="0"/>
              <a:t>10/9/2019</a:t>
            </a:fld>
            <a:endParaRPr lang="en-US" dirty="0"/>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r>
              <a:rPr lang="en-US"/>
              <a:t>
              </a:t>
            </a:r>
            <a:endParaRPr lang="en-US" dirty="0"/>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4784655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hf sldNum="0"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biblehub.com/hebrew/369.htm" TargetMode="External"/><Relationship Id="rId13" Type="http://schemas.openxmlformats.org/officeDocument/2006/relationships/hyperlink" Target="https://biblehub.com/hebrew/2461.htm" TargetMode="External"/><Relationship Id="rId3" Type="http://schemas.openxmlformats.org/officeDocument/2006/relationships/hyperlink" Target="https://biblehub.com/hebrew/3605.htm" TargetMode="External"/><Relationship Id="rId7" Type="http://schemas.openxmlformats.org/officeDocument/2006/relationships/hyperlink" Target="https://biblehub.com/hebrew/834.htm" TargetMode="External"/><Relationship Id="rId12" Type="http://schemas.openxmlformats.org/officeDocument/2006/relationships/hyperlink" Target="https://biblehub.com/hebrew/3196.htm" TargetMode="External"/><Relationship Id="rId2" Type="http://schemas.openxmlformats.org/officeDocument/2006/relationships/hyperlink" Target="https://biblehub.com/hebrew/1945.htm" TargetMode="External"/><Relationship Id="rId16" Type="http://schemas.openxmlformats.org/officeDocument/2006/relationships/hyperlink" Target="https://biblehub.com/isaiah/55-3.htm" TargetMode="External"/><Relationship Id="rId1" Type="http://schemas.openxmlformats.org/officeDocument/2006/relationships/slideLayout" Target="../slideLayouts/slideLayout2.xml"/><Relationship Id="rId6" Type="http://schemas.openxmlformats.org/officeDocument/2006/relationships/hyperlink" Target="https://biblehub.com/hebrew/4325.htm" TargetMode="External"/><Relationship Id="rId11" Type="http://schemas.openxmlformats.org/officeDocument/2006/relationships/hyperlink" Target="https://biblehub.com/hebrew/398.htm" TargetMode="External"/><Relationship Id="rId5" Type="http://schemas.openxmlformats.org/officeDocument/2006/relationships/hyperlink" Target="https://biblehub.com/hebrew/1980.htm" TargetMode="External"/><Relationship Id="rId15" Type="http://schemas.openxmlformats.org/officeDocument/2006/relationships/hyperlink" Target="https://biblehub.com/hebrew/4242.htm" TargetMode="External"/><Relationship Id="rId10" Type="http://schemas.openxmlformats.org/officeDocument/2006/relationships/hyperlink" Target="https://biblehub.com/hebrew/7666.htm" TargetMode="External"/><Relationship Id="rId4" Type="http://schemas.openxmlformats.org/officeDocument/2006/relationships/hyperlink" Target="https://biblehub.com/hebrew/6771.htm" TargetMode="External"/><Relationship Id="rId9" Type="http://schemas.openxmlformats.org/officeDocument/2006/relationships/hyperlink" Target="https://biblehub.com/hebrew/3701.htm" TargetMode="External"/><Relationship Id="rId14" Type="http://schemas.openxmlformats.org/officeDocument/2006/relationships/hyperlink" Target="https://biblehub.com/hebrew/3808.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79C2C-5232-49F5-B767-6EEAE6B285E8}"/>
              </a:ext>
            </a:extLst>
          </p:cNvPr>
          <p:cNvSpPr>
            <a:spLocks noGrp="1"/>
          </p:cNvSpPr>
          <p:nvPr>
            <p:ph type="ctrTitle"/>
          </p:nvPr>
        </p:nvSpPr>
        <p:spPr>
          <a:xfrm>
            <a:off x="852541" y="2064511"/>
            <a:ext cx="7751132" cy="3608480"/>
          </a:xfrm>
        </p:spPr>
        <p:txBody>
          <a:bodyPr>
            <a:normAutofit/>
          </a:bodyPr>
          <a:lstStyle/>
          <a:p>
            <a:pPr algn="l"/>
            <a:r>
              <a:rPr lang="en-US" sz="4000" dirty="0"/>
              <a:t>Elijah went before the people and said, "How long will you waver between two opinions? </a:t>
            </a:r>
            <a:r>
              <a:rPr lang="en-US" sz="4000" b="1" dirty="0"/>
              <a:t>If</a:t>
            </a:r>
            <a:r>
              <a:rPr lang="en-US" sz="4000" dirty="0"/>
              <a:t> the LORD is </a:t>
            </a:r>
            <a:r>
              <a:rPr lang="en-US" sz="4000" b="1" dirty="0"/>
              <a:t>God</a:t>
            </a:r>
            <a:r>
              <a:rPr lang="en-US" sz="4000" dirty="0"/>
              <a:t>, follow him; I kings 18:21</a:t>
            </a:r>
          </a:p>
        </p:txBody>
      </p:sp>
      <p:sp>
        <p:nvSpPr>
          <p:cNvPr id="3" name="Subtitle 2">
            <a:extLst>
              <a:ext uri="{FF2B5EF4-FFF2-40B4-BE49-F238E27FC236}">
                <a16:creationId xmlns:a16="http://schemas.microsoft.com/office/drawing/2014/main" id="{0D453145-E8B0-4D0E-B99D-715DF6EE9346}"/>
              </a:ext>
            </a:extLst>
          </p:cNvPr>
          <p:cNvSpPr>
            <a:spLocks noGrp="1"/>
          </p:cNvSpPr>
          <p:nvPr>
            <p:ph type="subTitle" idx="1"/>
          </p:nvPr>
        </p:nvSpPr>
        <p:spPr>
          <a:xfrm>
            <a:off x="263236" y="658540"/>
            <a:ext cx="8659091" cy="1750127"/>
          </a:xfrm>
        </p:spPr>
        <p:txBody>
          <a:bodyPr>
            <a:noAutofit/>
          </a:bodyPr>
          <a:lstStyle/>
          <a:p>
            <a:r>
              <a:rPr lang="en-US" sz="4000" b="1" dirty="0">
                <a:solidFill>
                  <a:schemeClr val="tx1"/>
                </a:solidFill>
                <a:effectLst>
                  <a:outerShdw blurRad="38100" dist="38100" dir="2700000" algn="tl">
                    <a:srgbClr val="000000">
                      <a:alpha val="43137"/>
                    </a:srgbClr>
                  </a:outerShdw>
                </a:effectLst>
              </a:rPr>
              <a:t>Commitment VS Convenience in your Christian Walk?</a:t>
            </a:r>
          </a:p>
        </p:txBody>
      </p:sp>
    </p:spTree>
    <p:extLst>
      <p:ext uri="{BB962C8B-B14F-4D97-AF65-F5344CB8AC3E}">
        <p14:creationId xmlns:p14="http://schemas.microsoft.com/office/powerpoint/2010/main" val="1400520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83000">
              <a:srgbClr val="EBD3CD"/>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67CCD-F64D-4C8A-8D81-6E92089A9DC5}"/>
              </a:ext>
            </a:extLst>
          </p:cNvPr>
          <p:cNvSpPr>
            <a:spLocks noGrp="1"/>
          </p:cNvSpPr>
          <p:nvPr>
            <p:ph type="title"/>
          </p:nvPr>
        </p:nvSpPr>
        <p:spPr>
          <a:xfrm>
            <a:off x="0" y="0"/>
            <a:ext cx="9144000" cy="1143376"/>
          </a:xfrm>
        </p:spPr>
        <p:txBody>
          <a:bodyPr/>
          <a:lstStyle/>
          <a:p>
            <a:r>
              <a:rPr lang="en-US" dirty="0"/>
              <a:t>Commitment vs convenience</a:t>
            </a:r>
          </a:p>
        </p:txBody>
      </p:sp>
      <p:sp>
        <p:nvSpPr>
          <p:cNvPr id="3" name="Content Placeholder 2">
            <a:extLst>
              <a:ext uri="{FF2B5EF4-FFF2-40B4-BE49-F238E27FC236}">
                <a16:creationId xmlns:a16="http://schemas.microsoft.com/office/drawing/2014/main" id="{9FFB5EBB-43FA-41DC-B34B-DE47E3FD7CE2}"/>
              </a:ext>
            </a:extLst>
          </p:cNvPr>
          <p:cNvSpPr>
            <a:spLocks noGrp="1"/>
          </p:cNvSpPr>
          <p:nvPr>
            <p:ph sz="quarter" idx="13"/>
          </p:nvPr>
        </p:nvSpPr>
        <p:spPr>
          <a:xfrm>
            <a:off x="0" y="890343"/>
            <a:ext cx="9144000" cy="4623766"/>
          </a:xfrm>
        </p:spPr>
        <p:txBody>
          <a:bodyPr>
            <a:noAutofit/>
          </a:bodyPr>
          <a:lstStyle/>
          <a:p>
            <a:r>
              <a:rPr lang="en-US" sz="2300" dirty="0"/>
              <a:t>True commitment to others is reflected in every aspect of life. </a:t>
            </a:r>
          </a:p>
          <a:p>
            <a:r>
              <a:rPr lang="en-US" sz="2300" dirty="0"/>
              <a:t>Relationships are covenants, not contracts. Our covenant with God was Brought by the precious blood of jesus Christ when he gave his life for us.</a:t>
            </a:r>
          </a:p>
          <a:p>
            <a:r>
              <a:rPr lang="en-US" sz="2300" dirty="0"/>
              <a:t>A contract is built on expectations while covenant is built on relationships. </a:t>
            </a:r>
          </a:p>
          <a:p>
            <a:r>
              <a:rPr lang="en-US" sz="2300" dirty="0"/>
              <a:t>A contract is self-centered but a covenant is other-centered. A contract is about receiving but covenants are about giving.  </a:t>
            </a:r>
          </a:p>
          <a:p>
            <a:r>
              <a:rPr lang="en-US" sz="2300" dirty="0"/>
              <a:t>you be willing and obedient, you shall eat the good of the land. Is. 1:19</a:t>
            </a:r>
          </a:p>
          <a:p>
            <a:endParaRPr lang="en-US" sz="2300" dirty="0"/>
          </a:p>
        </p:txBody>
      </p:sp>
    </p:spTree>
    <p:extLst>
      <p:ext uri="{BB962C8B-B14F-4D97-AF65-F5344CB8AC3E}">
        <p14:creationId xmlns:p14="http://schemas.microsoft.com/office/powerpoint/2010/main" val="1454040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83000">
              <a:schemeClr val="bg2">
                <a:tint val="78000"/>
                <a:shade val="100000"/>
                <a:hueMod val="136000"/>
                <a:satMod val="160000"/>
                <a:lumMod val="105000"/>
              </a:schemeClr>
            </a:gs>
            <a:gs pos="75000">
              <a:srgbClr val="E9D5CF"/>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086F3-77D9-444B-A584-E6707974DEEB}"/>
              </a:ext>
            </a:extLst>
          </p:cNvPr>
          <p:cNvSpPr>
            <a:spLocks noGrp="1"/>
          </p:cNvSpPr>
          <p:nvPr>
            <p:ph type="title"/>
          </p:nvPr>
        </p:nvSpPr>
        <p:spPr>
          <a:xfrm>
            <a:off x="1" y="0"/>
            <a:ext cx="9144000" cy="1197031"/>
          </a:xfrm>
        </p:spPr>
        <p:txBody>
          <a:bodyPr/>
          <a:lstStyle/>
          <a:p>
            <a:r>
              <a:rPr lang="en-US" dirty="0"/>
              <a:t>Commitment vs convenience</a:t>
            </a:r>
          </a:p>
        </p:txBody>
      </p:sp>
      <p:sp>
        <p:nvSpPr>
          <p:cNvPr id="3" name="Content Placeholder 2">
            <a:extLst>
              <a:ext uri="{FF2B5EF4-FFF2-40B4-BE49-F238E27FC236}">
                <a16:creationId xmlns:a16="http://schemas.microsoft.com/office/drawing/2014/main" id="{80C37CF5-B353-4D90-A108-FC88425B5253}"/>
              </a:ext>
            </a:extLst>
          </p:cNvPr>
          <p:cNvSpPr>
            <a:spLocks noGrp="1"/>
          </p:cNvSpPr>
          <p:nvPr>
            <p:ph sz="quarter" idx="13"/>
          </p:nvPr>
        </p:nvSpPr>
        <p:spPr>
          <a:xfrm>
            <a:off x="0" y="928858"/>
            <a:ext cx="9144000" cy="5513506"/>
          </a:xfrm>
        </p:spPr>
        <p:txBody>
          <a:bodyPr>
            <a:normAutofit/>
          </a:bodyPr>
          <a:lstStyle/>
          <a:p>
            <a:pPr marL="0" indent="0">
              <a:buNone/>
            </a:pPr>
            <a:r>
              <a:rPr lang="en-US" sz="2600" dirty="0"/>
              <a:t>1</a:t>
            </a:r>
            <a:r>
              <a:rPr lang="en-US" sz="2600" dirty="0">
                <a:hlinkClick r:id="rId2" tooltip="1945: Ho (Interjection) -- Ah! alas! ha!">
                  <a:extLst>
                    <a:ext uri="{A12FA001-AC4F-418D-AE19-62706E023703}">
                      <ahyp:hlinkClr xmlns:ahyp="http://schemas.microsoft.com/office/drawing/2018/hyperlinkcolor" val="tx"/>
                    </a:ext>
                  </a:extLst>
                </a:hlinkClick>
              </a:rPr>
              <a:t>“</a:t>
            </a:r>
            <a:r>
              <a:rPr lang="en-US" sz="2600" u="sng" dirty="0">
                <a:hlinkClick r:id="rId2" tooltip="1945: Ho (Interjection) -- Ah! alas! ha!">
                  <a:extLst>
                    <a:ext uri="{A12FA001-AC4F-418D-AE19-62706E023703}">
                      <ahyp:hlinkClr xmlns:ahyp="http://schemas.microsoft.com/office/drawing/2018/hyperlinkcolor" val="tx"/>
                    </a:ext>
                  </a:extLst>
                </a:hlinkClick>
              </a:rPr>
              <a:t>Come,</a:t>
            </a:r>
            <a:r>
              <a:rPr lang="en-US" sz="2600" u="sng" dirty="0"/>
              <a:t> </a:t>
            </a:r>
            <a:r>
              <a:rPr lang="en-US" sz="2600" u="sng" dirty="0">
                <a:hlinkClick r:id="rId3" tooltip="3605: kol (N-msc) -- The whole, all, any, every">
                  <a:extLst>
                    <a:ext uri="{A12FA001-AC4F-418D-AE19-62706E023703}">
                      <ahyp:hlinkClr xmlns:ahyp="http://schemas.microsoft.com/office/drawing/2018/hyperlinkcolor" val="tx"/>
                    </a:ext>
                  </a:extLst>
                </a:hlinkClick>
              </a:rPr>
              <a:t>all of you</a:t>
            </a:r>
            <a:r>
              <a:rPr lang="en-US" sz="2600" u="sng" dirty="0"/>
              <a:t> </a:t>
            </a:r>
            <a:r>
              <a:rPr lang="en-US" sz="2600" u="sng" dirty="0">
                <a:hlinkClick r:id="rId4" tooltip="6771: tzaMe (Adj-ms) -- Thirsty">
                  <a:extLst>
                    <a:ext uri="{A12FA001-AC4F-418D-AE19-62706E023703}">
                      <ahyp:hlinkClr xmlns:ahyp="http://schemas.microsoft.com/office/drawing/2018/hyperlinkcolor" val="tx"/>
                    </a:ext>
                  </a:extLst>
                </a:hlinkClick>
              </a:rPr>
              <a:t>who thirst,</a:t>
            </a:r>
            <a:r>
              <a:rPr lang="en-US" sz="2600" u="sng" dirty="0"/>
              <a:t> </a:t>
            </a:r>
            <a:r>
              <a:rPr lang="en-US" sz="2600" u="sng" dirty="0">
                <a:hlinkClick r:id="rId5" tooltip="1980: leChu (V-Qal-Imp-mp) -- To go, come, walk">
                  <a:extLst>
                    <a:ext uri="{A12FA001-AC4F-418D-AE19-62706E023703}">
                      <ahyp:hlinkClr xmlns:ahyp="http://schemas.microsoft.com/office/drawing/2018/hyperlinkcolor" val="tx"/>
                    </a:ext>
                  </a:extLst>
                </a:hlinkClick>
              </a:rPr>
              <a:t>come</a:t>
            </a:r>
            <a:r>
              <a:rPr lang="en-US" sz="2600" u="sng" dirty="0"/>
              <a:t> </a:t>
            </a:r>
            <a:r>
              <a:rPr lang="en-US" sz="2600" u="sng" dirty="0">
                <a:hlinkClick r:id="rId6" tooltip="4325: lamMayim (Prep-l, Art :: N-mp) -- Water, juice, urine, semen">
                  <a:extLst>
                    <a:ext uri="{A12FA001-AC4F-418D-AE19-62706E023703}">
                      <ahyp:hlinkClr xmlns:ahyp="http://schemas.microsoft.com/office/drawing/2018/hyperlinkcolor" val="tx"/>
                    </a:ext>
                  </a:extLst>
                </a:hlinkClick>
              </a:rPr>
              <a:t>to the waters;</a:t>
            </a:r>
            <a:r>
              <a:rPr lang="en-US" sz="2600" u="sng" dirty="0"/>
              <a:t> </a:t>
            </a:r>
            <a:r>
              <a:rPr lang="en-US" sz="2600" u="sng" dirty="0">
                <a:hlinkClick r:id="rId7" tooltip="834: vaaSher (Conj-w :: Pro-r) -- Who, which, what, that, when, where, how, because, in order that">
                  <a:extLst>
                    <a:ext uri="{A12FA001-AC4F-418D-AE19-62706E023703}">
                      <ahyp:hlinkClr xmlns:ahyp="http://schemas.microsoft.com/office/drawing/2018/hyperlinkcolor" val="tx"/>
                    </a:ext>
                  </a:extLst>
                </a:hlinkClick>
              </a:rPr>
              <a:t>and you</a:t>
            </a:r>
            <a:r>
              <a:rPr lang="en-US" sz="2600" u="sng" dirty="0"/>
              <a:t> </a:t>
            </a:r>
            <a:r>
              <a:rPr lang="en-US" sz="2600" u="sng" dirty="0">
                <a:hlinkClick r:id="rId8" tooltip="369: ein (Adv) -- A non-entity, a negative particle">
                  <a:extLst>
                    <a:ext uri="{A12FA001-AC4F-418D-AE19-62706E023703}">
                      <ahyp:hlinkClr xmlns:ahyp="http://schemas.microsoft.com/office/drawing/2018/hyperlinkcolor" val="tx"/>
                    </a:ext>
                  </a:extLst>
                </a:hlinkClick>
              </a:rPr>
              <a:t>without</a:t>
            </a:r>
            <a:r>
              <a:rPr lang="en-US" sz="2600" u="sng" dirty="0"/>
              <a:t> </a:t>
            </a:r>
            <a:r>
              <a:rPr lang="en-US" sz="2600" u="sng" dirty="0">
                <a:hlinkClick r:id="rId9" tooltip="3701: Kasef (N-ms) -- Silver, money">
                  <a:extLst>
                    <a:ext uri="{A12FA001-AC4F-418D-AE19-62706E023703}">
                      <ahyp:hlinkClr xmlns:ahyp="http://schemas.microsoft.com/office/drawing/2018/hyperlinkcolor" val="tx"/>
                    </a:ext>
                  </a:extLst>
                </a:hlinkClick>
              </a:rPr>
              <a:t>money,</a:t>
            </a:r>
            <a:r>
              <a:rPr lang="en-US" sz="2600" u="sng" dirty="0"/>
              <a:t> </a:t>
            </a:r>
            <a:r>
              <a:rPr lang="en-US" sz="2600" u="sng" dirty="0">
                <a:hlinkClick r:id="rId5" tooltip="1980: leChu (V-Qal-Imp-mp) -- To go, come, walk">
                  <a:extLst>
                    <a:ext uri="{A12FA001-AC4F-418D-AE19-62706E023703}">
                      <ahyp:hlinkClr xmlns:ahyp="http://schemas.microsoft.com/office/drawing/2018/hyperlinkcolor" val="tx"/>
                    </a:ext>
                  </a:extLst>
                </a:hlinkClick>
              </a:rPr>
              <a:t>come,</a:t>
            </a:r>
            <a:r>
              <a:rPr lang="en-US" sz="2600" u="sng" dirty="0"/>
              <a:t> </a:t>
            </a:r>
            <a:r>
              <a:rPr lang="en-US" sz="2600" u="sng" dirty="0">
                <a:hlinkClick r:id="rId10" tooltip="7666: shivRu (V-Qal-Imp-mp) -- To deal in grain">
                  <a:extLst>
                    <a:ext uri="{A12FA001-AC4F-418D-AE19-62706E023703}">
                      <ahyp:hlinkClr xmlns:ahyp="http://schemas.microsoft.com/office/drawing/2018/hyperlinkcolor" val="tx"/>
                    </a:ext>
                  </a:extLst>
                </a:hlinkClick>
              </a:rPr>
              <a:t>buy,</a:t>
            </a:r>
            <a:r>
              <a:rPr lang="en-US" sz="2600" u="sng" dirty="0"/>
              <a:t> </a:t>
            </a:r>
            <a:r>
              <a:rPr lang="en-US" sz="2600" u="sng" dirty="0">
                <a:hlinkClick r:id="rId11" tooltip="398: veeCholu (Conj-w :: V-Qal-Imp-mp) -- To eat">
                  <a:extLst>
                    <a:ext uri="{A12FA001-AC4F-418D-AE19-62706E023703}">
                      <ahyp:hlinkClr xmlns:ahyp="http://schemas.microsoft.com/office/drawing/2018/hyperlinkcolor" val="tx"/>
                    </a:ext>
                  </a:extLst>
                </a:hlinkClick>
              </a:rPr>
              <a:t>and eat!</a:t>
            </a:r>
            <a:r>
              <a:rPr lang="en-US" sz="2600" u="sng" dirty="0"/>
              <a:t> </a:t>
            </a:r>
            <a:r>
              <a:rPr lang="en-US" sz="2600" u="sng" dirty="0">
                <a:hlinkClick r:id="rId5" tooltip="1980: uleChu (Conj-w :: V-Qal-Imp-mp) -- To go, come, walk">
                  <a:extLst>
                    <a:ext uri="{A12FA001-AC4F-418D-AE19-62706E023703}">
                      <ahyp:hlinkClr xmlns:ahyp="http://schemas.microsoft.com/office/drawing/2018/hyperlinkcolor" val="tx"/>
                    </a:ext>
                  </a:extLst>
                </a:hlinkClick>
              </a:rPr>
              <a:t>Come,</a:t>
            </a:r>
            <a:r>
              <a:rPr lang="en-US" sz="2600" u="sng" dirty="0"/>
              <a:t> </a:t>
            </a:r>
            <a:r>
              <a:rPr lang="en-US" sz="2600" u="sng" dirty="0">
                <a:hlinkClick r:id="rId10" tooltip="7666: shivRu (V-Qal-Imp-mp) -- To deal in grain">
                  <a:extLst>
                    <a:ext uri="{A12FA001-AC4F-418D-AE19-62706E023703}">
                      <ahyp:hlinkClr xmlns:ahyp="http://schemas.microsoft.com/office/drawing/2018/hyperlinkcolor" val="tx"/>
                    </a:ext>
                  </a:extLst>
                </a:hlinkClick>
              </a:rPr>
              <a:t>buy</a:t>
            </a:r>
            <a:r>
              <a:rPr lang="en-US" sz="2600" u="sng" dirty="0"/>
              <a:t> </a:t>
            </a:r>
            <a:r>
              <a:rPr lang="en-US" sz="2600" u="sng" dirty="0">
                <a:hlinkClick r:id="rId12" tooltip="3196: Yayin (N-ms) -- Wine, intoxication">
                  <a:extLst>
                    <a:ext uri="{A12FA001-AC4F-418D-AE19-62706E023703}">
                      <ahyp:hlinkClr xmlns:ahyp="http://schemas.microsoft.com/office/drawing/2018/hyperlinkcolor" val="tx"/>
                    </a:ext>
                  </a:extLst>
                </a:hlinkClick>
              </a:rPr>
              <a:t>wine</a:t>
            </a:r>
            <a:r>
              <a:rPr lang="en-US" sz="2600" u="sng" dirty="0"/>
              <a:t> </a:t>
            </a:r>
            <a:r>
              <a:rPr lang="en-US" sz="2600" u="sng" dirty="0">
                <a:hlinkClick r:id="rId13" tooltip="2461: vechaLav (Conj-w :: N-ms) -- Milk">
                  <a:extLst>
                    <a:ext uri="{A12FA001-AC4F-418D-AE19-62706E023703}">
                      <ahyp:hlinkClr xmlns:ahyp="http://schemas.microsoft.com/office/drawing/2018/hyperlinkcolor" val="tx"/>
                    </a:ext>
                  </a:extLst>
                </a:hlinkClick>
              </a:rPr>
              <a:t>and milk,</a:t>
            </a:r>
            <a:r>
              <a:rPr lang="en-US" sz="2600" u="sng" dirty="0"/>
              <a:t> </a:t>
            </a:r>
            <a:r>
              <a:rPr lang="en-US" sz="2600" u="sng" dirty="0">
                <a:hlinkClick r:id="rId14" tooltip="3808: belo (Prep-b :: Adv-NegPrt) -- Not, no">
                  <a:extLst>
                    <a:ext uri="{A12FA001-AC4F-418D-AE19-62706E023703}">
                      <ahyp:hlinkClr xmlns:ahyp="http://schemas.microsoft.com/office/drawing/2018/hyperlinkcolor" val="tx"/>
                    </a:ext>
                  </a:extLst>
                </a:hlinkClick>
              </a:rPr>
              <a:t>without</a:t>
            </a:r>
            <a:r>
              <a:rPr lang="en-US" sz="2600" u="sng" dirty="0"/>
              <a:t> </a:t>
            </a:r>
            <a:r>
              <a:rPr lang="en-US" sz="2600" u="sng" dirty="0">
                <a:hlinkClick r:id="rId9" tooltip="3701: Chesef (N-ms) -- Silver, money">
                  <a:extLst>
                    <a:ext uri="{A12FA001-AC4F-418D-AE19-62706E023703}">
                      <ahyp:hlinkClr xmlns:ahyp="http://schemas.microsoft.com/office/drawing/2018/hyperlinkcolor" val="tx"/>
                    </a:ext>
                  </a:extLst>
                </a:hlinkClick>
              </a:rPr>
              <a:t>money</a:t>
            </a:r>
            <a:r>
              <a:rPr lang="en-US" sz="2600" u="sng" dirty="0"/>
              <a:t> </a:t>
            </a:r>
            <a:r>
              <a:rPr lang="en-US" sz="2600" u="sng" dirty="0">
                <a:hlinkClick r:id="rId14" tooltip="3808: uveLo (Conj-w, Prep-b :: Adv-NegPrt) -- Not, no">
                  <a:extLst>
                    <a:ext uri="{A12FA001-AC4F-418D-AE19-62706E023703}">
                      <ahyp:hlinkClr xmlns:ahyp="http://schemas.microsoft.com/office/drawing/2018/hyperlinkcolor" val="tx"/>
                    </a:ext>
                  </a:extLst>
                </a:hlinkClick>
              </a:rPr>
              <a:t>and without</a:t>
            </a:r>
            <a:r>
              <a:rPr lang="en-US" sz="2600" u="sng" dirty="0"/>
              <a:t> </a:t>
            </a:r>
            <a:r>
              <a:rPr lang="en-US" sz="2600" u="sng" dirty="0">
                <a:hlinkClick r:id="rId15" tooltip="4242: meChir (N-ms) -- Price, payment, wages">
                  <a:extLst>
                    <a:ext uri="{A12FA001-AC4F-418D-AE19-62706E023703}">
                      <ahyp:hlinkClr xmlns:ahyp="http://schemas.microsoft.com/office/drawing/2018/hyperlinkcolor" val="tx"/>
                    </a:ext>
                  </a:extLst>
                </a:hlinkClick>
              </a:rPr>
              <a:t>cost!</a:t>
            </a:r>
            <a:r>
              <a:rPr lang="en-US" sz="2600" u="sng" dirty="0"/>
              <a:t> </a:t>
            </a:r>
            <a:r>
              <a:rPr lang="en-US" sz="2600" dirty="0"/>
              <a:t>2Why spend money on that which is not bread, and your labor on that which does not satisfy? Listen carefully to Me, and eat what is good, and your soul will delight in the richest of foods.…</a:t>
            </a:r>
            <a:r>
              <a:rPr lang="en-US" sz="2600" b="1" dirty="0">
                <a:hlinkClick r:id="rId16">
                  <a:extLst>
                    <a:ext uri="{A12FA001-AC4F-418D-AE19-62706E023703}">
                      <ahyp:hlinkClr xmlns:ahyp="http://schemas.microsoft.com/office/drawing/2018/hyperlinkcolor" val="tx"/>
                    </a:ext>
                  </a:extLst>
                </a:hlinkClick>
              </a:rPr>
              <a:t>3</a:t>
            </a:r>
            <a:r>
              <a:rPr lang="en-US" sz="2600" b="1" dirty="0"/>
              <a:t> </a:t>
            </a:r>
            <a:r>
              <a:rPr lang="en-US" sz="2600" dirty="0"/>
              <a:t>Incline your ear and come to Me; listen, so that your soul may live. I will make with you an everlasting covenant—</a:t>
            </a:r>
          </a:p>
          <a:p>
            <a:pPr marL="0" indent="0">
              <a:buNone/>
            </a:pPr>
            <a:endParaRPr lang="en-US" dirty="0"/>
          </a:p>
        </p:txBody>
      </p:sp>
    </p:spTree>
    <p:extLst>
      <p:ext uri="{BB962C8B-B14F-4D97-AF65-F5344CB8AC3E}">
        <p14:creationId xmlns:p14="http://schemas.microsoft.com/office/powerpoint/2010/main" val="1914629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83000">
              <a:schemeClr val="bg2">
                <a:tint val="78000"/>
                <a:shade val="100000"/>
                <a:hueMod val="136000"/>
                <a:satMod val="160000"/>
                <a:lumMod val="105000"/>
              </a:schemeClr>
            </a:gs>
            <a:gs pos="75000">
              <a:srgbClr val="E9D5CF"/>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086F3-77D9-444B-A584-E6707974DEEB}"/>
              </a:ext>
            </a:extLst>
          </p:cNvPr>
          <p:cNvSpPr>
            <a:spLocks noGrp="1"/>
          </p:cNvSpPr>
          <p:nvPr>
            <p:ph type="title"/>
          </p:nvPr>
        </p:nvSpPr>
        <p:spPr>
          <a:xfrm>
            <a:off x="1" y="0"/>
            <a:ext cx="9144000" cy="1197031"/>
          </a:xfrm>
        </p:spPr>
        <p:txBody>
          <a:bodyPr/>
          <a:lstStyle/>
          <a:p>
            <a:r>
              <a:rPr lang="en-US" dirty="0"/>
              <a:t>Commitment vs convenience</a:t>
            </a:r>
          </a:p>
        </p:txBody>
      </p:sp>
      <p:sp>
        <p:nvSpPr>
          <p:cNvPr id="3" name="Content Placeholder 2">
            <a:extLst>
              <a:ext uri="{FF2B5EF4-FFF2-40B4-BE49-F238E27FC236}">
                <a16:creationId xmlns:a16="http://schemas.microsoft.com/office/drawing/2014/main" id="{80C37CF5-B353-4D90-A108-FC88425B5253}"/>
              </a:ext>
            </a:extLst>
          </p:cNvPr>
          <p:cNvSpPr>
            <a:spLocks noGrp="1"/>
          </p:cNvSpPr>
          <p:nvPr>
            <p:ph sz="quarter" idx="13"/>
          </p:nvPr>
        </p:nvSpPr>
        <p:spPr>
          <a:xfrm>
            <a:off x="0" y="928858"/>
            <a:ext cx="9144000" cy="4806924"/>
          </a:xfrm>
        </p:spPr>
        <p:txBody>
          <a:bodyPr>
            <a:normAutofit fontScale="92500" lnSpcReduction="10000"/>
          </a:bodyPr>
          <a:lstStyle/>
          <a:p>
            <a:r>
              <a:rPr lang="en-US" sz="2600" dirty="0"/>
              <a:t>We are all invited to come and take the benefit of that provision which the grace of God has made for us through the new covenant (his son who died for our sins)</a:t>
            </a:r>
          </a:p>
          <a:p>
            <a:r>
              <a:rPr lang="en-US" sz="2600" dirty="0"/>
              <a:t>We are in the world but we shouldn’t put your trust in man or the things of this world.  material things brings only temporary satisfaction.</a:t>
            </a:r>
          </a:p>
          <a:p>
            <a:r>
              <a:rPr lang="en-US" sz="2600" dirty="0"/>
              <a:t>God is able to give you much more than enough. He has unlimited Resources. </a:t>
            </a:r>
          </a:p>
          <a:p>
            <a:r>
              <a:rPr lang="en-US" sz="2600" dirty="0"/>
              <a:t>Stay committed to him. He will supply all your needs.</a:t>
            </a:r>
          </a:p>
          <a:p>
            <a:pPr marL="0" indent="0">
              <a:buNone/>
            </a:pPr>
            <a:endParaRPr lang="en-US" dirty="0"/>
          </a:p>
        </p:txBody>
      </p:sp>
    </p:spTree>
    <p:extLst>
      <p:ext uri="{BB962C8B-B14F-4D97-AF65-F5344CB8AC3E}">
        <p14:creationId xmlns:p14="http://schemas.microsoft.com/office/powerpoint/2010/main" val="2365943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B8311-3206-4B9D-B0B7-80CE02549A20}"/>
              </a:ext>
            </a:extLst>
          </p:cNvPr>
          <p:cNvSpPr>
            <a:spLocks noGrp="1"/>
          </p:cNvSpPr>
          <p:nvPr>
            <p:ph type="title"/>
          </p:nvPr>
        </p:nvSpPr>
        <p:spPr>
          <a:xfrm>
            <a:off x="0" y="0"/>
            <a:ext cx="9144000" cy="878979"/>
          </a:xfrm>
        </p:spPr>
        <p:txBody>
          <a:bodyPr/>
          <a:lstStyle/>
          <a:p>
            <a:r>
              <a:rPr lang="en-US" dirty="0"/>
              <a:t>Commitment vs convenience</a:t>
            </a:r>
          </a:p>
        </p:txBody>
      </p:sp>
      <p:sp>
        <p:nvSpPr>
          <p:cNvPr id="3" name="Content Placeholder 2">
            <a:extLst>
              <a:ext uri="{FF2B5EF4-FFF2-40B4-BE49-F238E27FC236}">
                <a16:creationId xmlns:a16="http://schemas.microsoft.com/office/drawing/2014/main" id="{E61C6A7F-E0A1-408A-8763-DA592D94A64F}"/>
              </a:ext>
            </a:extLst>
          </p:cNvPr>
          <p:cNvSpPr>
            <a:spLocks noGrp="1"/>
          </p:cNvSpPr>
          <p:nvPr>
            <p:ph sz="quarter" idx="13"/>
          </p:nvPr>
        </p:nvSpPr>
        <p:spPr>
          <a:xfrm>
            <a:off x="0" y="878979"/>
            <a:ext cx="9144000" cy="4741987"/>
          </a:xfrm>
        </p:spPr>
        <p:txBody>
          <a:bodyPr>
            <a:normAutofit/>
          </a:bodyPr>
          <a:lstStyle/>
          <a:p>
            <a:pPr marL="457189" lvl="1" indent="0">
              <a:buNone/>
            </a:pPr>
            <a:r>
              <a:rPr lang="en-US" sz="2400" dirty="0"/>
              <a:t>Our buying without money intimates, </a:t>
            </a:r>
          </a:p>
          <a:p>
            <a:pPr lvl="2"/>
            <a:r>
              <a:rPr lang="en-US" sz="2400" dirty="0"/>
              <a:t>(1.) That the gifts offered us are invaluable and such as no price can be set upon. Wisdom is that which cannot be gotten for gold. </a:t>
            </a:r>
          </a:p>
          <a:p>
            <a:pPr lvl="2"/>
            <a:r>
              <a:rPr lang="en-US" sz="2400" dirty="0"/>
              <a:t>(2.) That he who offers them has no need of us, nor of any returns we can make him. He makes us these proposals, not because he has occasion to sell, but because he has a disposition to give. </a:t>
            </a:r>
          </a:p>
          <a:p>
            <a:endParaRPr lang="en-US" sz="2400" dirty="0"/>
          </a:p>
        </p:txBody>
      </p:sp>
    </p:spTree>
    <p:extLst>
      <p:ext uri="{BB962C8B-B14F-4D97-AF65-F5344CB8AC3E}">
        <p14:creationId xmlns:p14="http://schemas.microsoft.com/office/powerpoint/2010/main" val="239914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B8311-3206-4B9D-B0B7-80CE02549A20}"/>
              </a:ext>
            </a:extLst>
          </p:cNvPr>
          <p:cNvSpPr>
            <a:spLocks noGrp="1"/>
          </p:cNvSpPr>
          <p:nvPr>
            <p:ph type="title"/>
          </p:nvPr>
        </p:nvSpPr>
        <p:spPr>
          <a:xfrm>
            <a:off x="0" y="0"/>
            <a:ext cx="9144000" cy="878979"/>
          </a:xfrm>
        </p:spPr>
        <p:txBody>
          <a:bodyPr/>
          <a:lstStyle/>
          <a:p>
            <a:r>
              <a:rPr lang="en-US" dirty="0"/>
              <a:t>Commitment vs convenience</a:t>
            </a:r>
          </a:p>
        </p:txBody>
      </p:sp>
      <p:sp>
        <p:nvSpPr>
          <p:cNvPr id="3" name="Content Placeholder 2">
            <a:extLst>
              <a:ext uri="{FF2B5EF4-FFF2-40B4-BE49-F238E27FC236}">
                <a16:creationId xmlns:a16="http://schemas.microsoft.com/office/drawing/2014/main" id="{E61C6A7F-E0A1-408A-8763-DA592D94A64F}"/>
              </a:ext>
            </a:extLst>
          </p:cNvPr>
          <p:cNvSpPr>
            <a:spLocks noGrp="1"/>
          </p:cNvSpPr>
          <p:nvPr>
            <p:ph sz="quarter" idx="13"/>
          </p:nvPr>
        </p:nvSpPr>
        <p:spPr>
          <a:xfrm>
            <a:off x="0" y="878979"/>
            <a:ext cx="9144000" cy="4741987"/>
          </a:xfrm>
        </p:spPr>
        <p:txBody>
          <a:bodyPr>
            <a:normAutofit/>
          </a:bodyPr>
          <a:lstStyle/>
          <a:p>
            <a:pPr marL="457189" lvl="1" indent="0">
              <a:buNone/>
            </a:pPr>
            <a:r>
              <a:rPr lang="en-US" sz="2400" dirty="0"/>
              <a:t>Our buying without money intimates, </a:t>
            </a:r>
          </a:p>
          <a:p>
            <a:pPr lvl="2"/>
            <a:r>
              <a:rPr lang="en-US" sz="2400" dirty="0"/>
              <a:t>(3.) That the things offered are already bought and paid for. Christ purchased them at the full value, with price, not with money, but with </a:t>
            </a:r>
            <a:r>
              <a:rPr lang="en-US" sz="2400" i="1" dirty="0"/>
              <a:t>his own blood,</a:t>
            </a:r>
            <a:endParaRPr lang="en-US" sz="2400" dirty="0"/>
          </a:p>
          <a:p>
            <a:pPr lvl="2"/>
            <a:r>
              <a:rPr lang="en-US" sz="2400" dirty="0"/>
              <a:t>(4.) That we shall be welcome to the benefits of the promise, though we are utterly unworthy of them, and cannot make a tender of any thing that looks like a valuable consideration.</a:t>
            </a:r>
          </a:p>
          <a:p>
            <a:endParaRPr lang="en-US" sz="2400" dirty="0"/>
          </a:p>
        </p:txBody>
      </p:sp>
    </p:spTree>
    <p:extLst>
      <p:ext uri="{BB962C8B-B14F-4D97-AF65-F5344CB8AC3E}">
        <p14:creationId xmlns:p14="http://schemas.microsoft.com/office/powerpoint/2010/main" val="40690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80000">
              <a:srgbClr val="EAD2CE"/>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A2846-0783-4BA8-A8FB-D369AFEACEE2}"/>
              </a:ext>
            </a:extLst>
          </p:cNvPr>
          <p:cNvSpPr>
            <a:spLocks noGrp="1"/>
          </p:cNvSpPr>
          <p:nvPr>
            <p:ph type="title"/>
          </p:nvPr>
        </p:nvSpPr>
        <p:spPr>
          <a:xfrm>
            <a:off x="1" y="0"/>
            <a:ext cx="9144000" cy="918735"/>
          </a:xfrm>
        </p:spPr>
        <p:txBody>
          <a:bodyPr/>
          <a:lstStyle/>
          <a:p>
            <a:r>
              <a:rPr lang="en-US" dirty="0"/>
              <a:t>Commitment vs convenience</a:t>
            </a:r>
          </a:p>
        </p:txBody>
      </p:sp>
      <p:sp>
        <p:nvSpPr>
          <p:cNvPr id="3" name="Content Placeholder 2">
            <a:extLst>
              <a:ext uri="{FF2B5EF4-FFF2-40B4-BE49-F238E27FC236}">
                <a16:creationId xmlns:a16="http://schemas.microsoft.com/office/drawing/2014/main" id="{7A5E7452-22CD-4EB1-AC45-934E6D373DB2}"/>
              </a:ext>
            </a:extLst>
          </p:cNvPr>
          <p:cNvSpPr>
            <a:spLocks noGrp="1"/>
          </p:cNvSpPr>
          <p:nvPr>
            <p:ph sz="quarter" idx="13"/>
          </p:nvPr>
        </p:nvSpPr>
        <p:spPr>
          <a:xfrm>
            <a:off x="0" y="918735"/>
            <a:ext cx="9144000" cy="5094138"/>
          </a:xfrm>
        </p:spPr>
        <p:txBody>
          <a:bodyPr>
            <a:normAutofit/>
          </a:bodyPr>
          <a:lstStyle/>
          <a:p>
            <a:pPr marL="0" indent="0">
              <a:buNone/>
            </a:pPr>
            <a:r>
              <a:rPr lang="en-US" sz="2400" dirty="0"/>
              <a:t>Don’t let your walk in Christ be one of convenience</a:t>
            </a:r>
          </a:p>
          <a:p>
            <a:r>
              <a:rPr lang="en-US" sz="2400" dirty="0"/>
              <a:t>Those that are satisfied with the world and its enjoyments for a portion, and seek not for a happiness in the favor of God,</a:t>
            </a:r>
          </a:p>
          <a:p>
            <a:r>
              <a:rPr lang="en-US" sz="2400" dirty="0"/>
              <a:t>those that depend upon the merit of their own works for a righteousness, and see no need for Christ and his righteousness,-these do not thirst; </a:t>
            </a:r>
          </a:p>
          <a:p>
            <a:r>
              <a:rPr lang="en-US" sz="2400" dirty="0"/>
              <a:t>they that have no sense of their need, are in no pain or uneasiness about their souls, and therefore will not turn and call on the name of Christ.</a:t>
            </a:r>
          </a:p>
        </p:txBody>
      </p:sp>
    </p:spTree>
    <p:extLst>
      <p:ext uri="{BB962C8B-B14F-4D97-AF65-F5344CB8AC3E}">
        <p14:creationId xmlns:p14="http://schemas.microsoft.com/office/powerpoint/2010/main" val="4117978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80000">
              <a:srgbClr val="EAD2CE"/>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A2846-0783-4BA8-A8FB-D369AFEACEE2}"/>
              </a:ext>
            </a:extLst>
          </p:cNvPr>
          <p:cNvSpPr>
            <a:spLocks noGrp="1"/>
          </p:cNvSpPr>
          <p:nvPr>
            <p:ph type="title"/>
          </p:nvPr>
        </p:nvSpPr>
        <p:spPr>
          <a:xfrm>
            <a:off x="1" y="0"/>
            <a:ext cx="9144000" cy="918735"/>
          </a:xfrm>
        </p:spPr>
        <p:txBody>
          <a:bodyPr/>
          <a:lstStyle/>
          <a:p>
            <a:r>
              <a:rPr lang="en-US" dirty="0"/>
              <a:t>Commitment vs convenience</a:t>
            </a:r>
          </a:p>
        </p:txBody>
      </p:sp>
      <p:sp>
        <p:nvSpPr>
          <p:cNvPr id="3" name="Content Placeholder 2">
            <a:extLst>
              <a:ext uri="{FF2B5EF4-FFF2-40B4-BE49-F238E27FC236}">
                <a16:creationId xmlns:a16="http://schemas.microsoft.com/office/drawing/2014/main" id="{7A5E7452-22CD-4EB1-AC45-934E6D373DB2}"/>
              </a:ext>
            </a:extLst>
          </p:cNvPr>
          <p:cNvSpPr>
            <a:spLocks noGrp="1"/>
          </p:cNvSpPr>
          <p:nvPr>
            <p:ph sz="quarter" idx="13"/>
          </p:nvPr>
        </p:nvSpPr>
        <p:spPr>
          <a:xfrm>
            <a:off x="0" y="918735"/>
            <a:ext cx="9144000" cy="5094138"/>
          </a:xfrm>
        </p:spPr>
        <p:txBody>
          <a:bodyPr>
            <a:normAutofit/>
          </a:bodyPr>
          <a:lstStyle/>
          <a:p>
            <a:pPr marL="0" indent="0">
              <a:buNone/>
            </a:pPr>
            <a:r>
              <a:rPr lang="en-US" sz="2400" dirty="0"/>
              <a:t>Don’t let your walk in Christ be one of convenience</a:t>
            </a:r>
          </a:p>
          <a:p>
            <a:r>
              <a:rPr lang="en-US" sz="2400" dirty="0"/>
              <a:t>But those that thirst are invited to the waters, as those that labor, and are heavy-laden, are invited to Christ for rest. </a:t>
            </a:r>
          </a:p>
          <a:p>
            <a:r>
              <a:rPr lang="en-US" sz="2400" dirty="0"/>
              <a:t>Note: Where God gives grace he first gives a thirsting after it; and, where he has given a thirsting after it, he will give it, </a:t>
            </a:r>
            <a:r>
              <a:rPr lang="en-US" sz="2400" b="1" dirty="0"/>
              <a:t>Ps. 42:1 </a:t>
            </a:r>
            <a:r>
              <a:rPr lang="en-US" sz="2400" dirty="0"/>
              <a:t>(as the deer) </a:t>
            </a:r>
            <a:r>
              <a:rPr lang="en-US" sz="2400" b="1" dirty="0"/>
              <a:t>Ps. 81:10</a:t>
            </a:r>
            <a:r>
              <a:rPr lang="en-US" sz="2400" dirty="0"/>
              <a:t>(Open your mouth wide I will fill it). </a:t>
            </a:r>
          </a:p>
        </p:txBody>
      </p:sp>
    </p:spTree>
    <p:extLst>
      <p:ext uri="{BB962C8B-B14F-4D97-AF65-F5344CB8AC3E}">
        <p14:creationId xmlns:p14="http://schemas.microsoft.com/office/powerpoint/2010/main" val="1116470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84000">
              <a:srgbClr val="EBD0CD"/>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F83E7-C3A6-4910-9BD4-5836C52F6718}"/>
              </a:ext>
            </a:extLst>
          </p:cNvPr>
          <p:cNvSpPr>
            <a:spLocks noGrp="1"/>
          </p:cNvSpPr>
          <p:nvPr>
            <p:ph type="title"/>
          </p:nvPr>
        </p:nvSpPr>
        <p:spPr>
          <a:xfrm>
            <a:off x="0" y="0"/>
            <a:ext cx="9144000" cy="1009561"/>
          </a:xfrm>
        </p:spPr>
        <p:txBody>
          <a:bodyPr/>
          <a:lstStyle/>
          <a:p>
            <a:r>
              <a:rPr lang="en-US" dirty="0"/>
              <a:t>Commitment vs convenience</a:t>
            </a:r>
          </a:p>
        </p:txBody>
      </p:sp>
      <p:sp>
        <p:nvSpPr>
          <p:cNvPr id="3" name="Content Placeholder 2">
            <a:extLst>
              <a:ext uri="{FF2B5EF4-FFF2-40B4-BE49-F238E27FC236}">
                <a16:creationId xmlns:a16="http://schemas.microsoft.com/office/drawing/2014/main" id="{E6A48F7F-40A0-47CF-AC25-CECFE69D2004}"/>
              </a:ext>
            </a:extLst>
          </p:cNvPr>
          <p:cNvSpPr>
            <a:spLocks noGrp="1"/>
          </p:cNvSpPr>
          <p:nvPr>
            <p:ph sz="quarter" idx="13"/>
          </p:nvPr>
        </p:nvSpPr>
        <p:spPr>
          <a:xfrm>
            <a:off x="0" y="856446"/>
            <a:ext cx="9144000" cy="4951143"/>
          </a:xfrm>
        </p:spPr>
        <p:txBody>
          <a:bodyPr>
            <a:normAutofit fontScale="92500" lnSpcReduction="20000"/>
          </a:bodyPr>
          <a:lstStyle/>
          <a:p>
            <a:r>
              <a:rPr lang="en-US" sz="2800" dirty="0"/>
              <a:t>Galatians 5:22-23 reminds us of the character qualities Christians enjoy as a result of God’s Spirit living in us. These qualities make possible the kind of commitment taught in the bible.</a:t>
            </a:r>
          </a:p>
          <a:p>
            <a:r>
              <a:rPr lang="en-US" sz="2800" dirty="0"/>
              <a:t>The key is that the fruit is of the Spirit and not of us. We cannot manufacture this fruit. </a:t>
            </a:r>
          </a:p>
          <a:p>
            <a:r>
              <a:rPr lang="en-US" sz="2800" dirty="0"/>
              <a:t>It comes as a natural by-product of our growing relationship with Jesus Christ.</a:t>
            </a:r>
          </a:p>
          <a:p>
            <a:r>
              <a:rPr lang="en-US" sz="2800" dirty="0"/>
              <a:t>While we can try to generate selfless love that is central to commitment, it actually comes as we deepen our relationship with Christ. </a:t>
            </a:r>
          </a:p>
          <a:p>
            <a:endParaRPr lang="en-US" dirty="0"/>
          </a:p>
          <a:p>
            <a:endParaRPr lang="en-US" dirty="0"/>
          </a:p>
        </p:txBody>
      </p:sp>
    </p:spTree>
    <p:extLst>
      <p:ext uri="{BB962C8B-B14F-4D97-AF65-F5344CB8AC3E}">
        <p14:creationId xmlns:p14="http://schemas.microsoft.com/office/powerpoint/2010/main" val="1852352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84000">
              <a:srgbClr val="ECD1CC"/>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D1AB7-1845-4E88-969E-AFE331BDCE0C}"/>
              </a:ext>
            </a:extLst>
          </p:cNvPr>
          <p:cNvSpPr>
            <a:spLocks noGrp="1"/>
          </p:cNvSpPr>
          <p:nvPr>
            <p:ph type="title"/>
          </p:nvPr>
        </p:nvSpPr>
        <p:spPr>
          <a:xfrm>
            <a:off x="0" y="0"/>
            <a:ext cx="9144000" cy="964956"/>
          </a:xfrm>
        </p:spPr>
        <p:txBody>
          <a:bodyPr/>
          <a:lstStyle/>
          <a:p>
            <a:r>
              <a:rPr lang="en-US" dirty="0"/>
              <a:t>Commitment vs convenience</a:t>
            </a:r>
          </a:p>
        </p:txBody>
      </p:sp>
      <p:sp>
        <p:nvSpPr>
          <p:cNvPr id="3" name="Content Placeholder 2">
            <a:extLst>
              <a:ext uri="{FF2B5EF4-FFF2-40B4-BE49-F238E27FC236}">
                <a16:creationId xmlns:a16="http://schemas.microsoft.com/office/drawing/2014/main" id="{A0CFB0FC-03AD-4C95-AE3C-15A3029E76F5}"/>
              </a:ext>
            </a:extLst>
          </p:cNvPr>
          <p:cNvSpPr>
            <a:spLocks noGrp="1"/>
          </p:cNvSpPr>
          <p:nvPr>
            <p:ph sz="quarter" idx="13"/>
          </p:nvPr>
        </p:nvSpPr>
        <p:spPr>
          <a:xfrm>
            <a:off x="110836" y="987803"/>
            <a:ext cx="9033164" cy="4895517"/>
          </a:xfrm>
        </p:spPr>
        <p:txBody>
          <a:bodyPr>
            <a:normAutofit fontScale="92500"/>
          </a:bodyPr>
          <a:lstStyle/>
          <a:p>
            <a:r>
              <a:rPr lang="en-US" sz="2400" dirty="0"/>
              <a:t>True Commitment to others grows out of a committed heart to Christ. </a:t>
            </a:r>
          </a:p>
          <a:p>
            <a:r>
              <a:rPr lang="en-US" sz="2400" dirty="0"/>
              <a:t>Ephesians 4:3-4 reminds us of the importance of endeavoring (A DETERMINED EFFORT) to keep the unity within God’s family</a:t>
            </a:r>
          </a:p>
          <a:p>
            <a:r>
              <a:rPr lang="en-US" sz="2400" dirty="0"/>
              <a:t> Romans 12 and 1 Corinthians 12 uses the imagery of a body to emphasize the importance of functioning together as God’s church. </a:t>
            </a:r>
          </a:p>
          <a:p>
            <a:r>
              <a:rPr lang="en-US" sz="2400" dirty="0"/>
              <a:t>true commitment to God and others always has a price tag, and the price is rarely cheap. IT WILL TAKE EFFORT ON OUR PART.</a:t>
            </a:r>
          </a:p>
          <a:p>
            <a:endParaRPr lang="en-US" sz="1800" dirty="0"/>
          </a:p>
        </p:txBody>
      </p:sp>
    </p:spTree>
    <p:extLst>
      <p:ext uri="{BB962C8B-B14F-4D97-AF65-F5344CB8AC3E}">
        <p14:creationId xmlns:p14="http://schemas.microsoft.com/office/powerpoint/2010/main" val="3657244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86000">
              <a:srgbClr val="E9D1CF"/>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8C10C4-1553-4E72-9CD9-87F6DF1F8133}"/>
              </a:ext>
            </a:extLst>
          </p:cNvPr>
          <p:cNvSpPr>
            <a:spLocks noGrp="1"/>
          </p:cNvSpPr>
          <p:nvPr>
            <p:ph sz="quarter" idx="13"/>
          </p:nvPr>
        </p:nvSpPr>
        <p:spPr/>
        <p:txBody>
          <a:bodyPr>
            <a:normAutofit/>
          </a:bodyPr>
          <a:lstStyle/>
          <a:p>
            <a:r>
              <a:rPr lang="en-US" sz="2400" dirty="0"/>
              <a:t>Next Bible Study TBA</a:t>
            </a:r>
          </a:p>
        </p:txBody>
      </p:sp>
    </p:spTree>
    <p:extLst>
      <p:ext uri="{BB962C8B-B14F-4D97-AF65-F5344CB8AC3E}">
        <p14:creationId xmlns:p14="http://schemas.microsoft.com/office/powerpoint/2010/main" val="1668357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89000">
              <a:srgbClr val="EED4CA"/>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76918-50DA-427E-ACDC-925B9BEAC435}"/>
              </a:ext>
            </a:extLst>
          </p:cNvPr>
          <p:cNvSpPr>
            <a:spLocks noGrp="1"/>
          </p:cNvSpPr>
          <p:nvPr>
            <p:ph type="title"/>
          </p:nvPr>
        </p:nvSpPr>
        <p:spPr>
          <a:xfrm>
            <a:off x="920859" y="119754"/>
            <a:ext cx="7773338" cy="1596177"/>
          </a:xfrm>
        </p:spPr>
        <p:txBody>
          <a:bodyPr>
            <a:normAutofit/>
          </a:bodyPr>
          <a:lstStyle/>
          <a:p>
            <a:r>
              <a:rPr lang="en-US" sz="4000" dirty="0"/>
              <a:t>Commitment vs convenience</a:t>
            </a:r>
          </a:p>
        </p:txBody>
      </p:sp>
      <p:sp>
        <p:nvSpPr>
          <p:cNvPr id="3" name="Content Placeholder 2">
            <a:extLst>
              <a:ext uri="{FF2B5EF4-FFF2-40B4-BE49-F238E27FC236}">
                <a16:creationId xmlns:a16="http://schemas.microsoft.com/office/drawing/2014/main" id="{E701414C-2A85-41A4-99DA-60ADC7AC2AAD}"/>
              </a:ext>
            </a:extLst>
          </p:cNvPr>
          <p:cNvSpPr>
            <a:spLocks noGrp="1"/>
          </p:cNvSpPr>
          <p:nvPr>
            <p:ph sz="quarter" idx="13"/>
          </p:nvPr>
        </p:nvSpPr>
        <p:spPr>
          <a:xfrm>
            <a:off x="921327" y="2367093"/>
            <a:ext cx="7772870" cy="3424107"/>
          </a:xfrm>
        </p:spPr>
        <p:txBody>
          <a:bodyPr>
            <a:normAutofit/>
          </a:bodyPr>
          <a:lstStyle/>
          <a:p>
            <a:r>
              <a:rPr lang="en-US" sz="4000" dirty="0"/>
              <a:t>What does it mean to the committed?</a:t>
            </a:r>
          </a:p>
        </p:txBody>
      </p:sp>
    </p:spTree>
    <p:extLst>
      <p:ext uri="{BB962C8B-B14F-4D97-AF65-F5344CB8AC3E}">
        <p14:creationId xmlns:p14="http://schemas.microsoft.com/office/powerpoint/2010/main" val="1213559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77000">
              <a:srgbClr val="EBD1CD"/>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6C4B88-2EDC-49D7-BE42-13C5EFA6D167}"/>
              </a:ext>
            </a:extLst>
          </p:cNvPr>
          <p:cNvSpPr>
            <a:spLocks noGrp="1"/>
          </p:cNvSpPr>
          <p:nvPr>
            <p:ph sz="quarter" idx="13"/>
          </p:nvPr>
        </p:nvSpPr>
        <p:spPr/>
        <p:txBody>
          <a:bodyPr/>
          <a:lstStyle/>
          <a:p>
            <a:r>
              <a:rPr lang="en-US" b="1" dirty="0"/>
              <a:t>Resource:</a:t>
            </a:r>
          </a:p>
          <a:p>
            <a:r>
              <a:rPr lang="en-US" b="1" dirty="0"/>
              <a:t>All-In Commitment: Tim Riordan, pastor </a:t>
            </a:r>
          </a:p>
          <a:p>
            <a:pPr marL="0" indent="0">
              <a:buNone/>
            </a:pPr>
            <a:r>
              <a:rPr lang="en-US" b="1" dirty="0"/>
              <a:t>   SonRise Baptist Church, Newnan</a:t>
            </a:r>
            <a:endParaRPr lang="en-US" dirty="0"/>
          </a:p>
        </p:txBody>
      </p:sp>
    </p:spTree>
    <p:extLst>
      <p:ext uri="{BB962C8B-B14F-4D97-AF65-F5344CB8AC3E}">
        <p14:creationId xmlns:p14="http://schemas.microsoft.com/office/powerpoint/2010/main" val="4249756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84000">
              <a:srgbClr val="EDCDCB"/>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63277-B0D9-4CDF-9AE5-C31E4B184DEC}"/>
              </a:ext>
            </a:extLst>
          </p:cNvPr>
          <p:cNvSpPr>
            <a:spLocks noGrp="1"/>
          </p:cNvSpPr>
          <p:nvPr>
            <p:ph type="title"/>
          </p:nvPr>
        </p:nvSpPr>
        <p:spPr>
          <a:xfrm>
            <a:off x="0" y="0"/>
            <a:ext cx="9144000" cy="1009560"/>
          </a:xfrm>
        </p:spPr>
        <p:txBody>
          <a:bodyPr>
            <a:normAutofit/>
          </a:bodyPr>
          <a:lstStyle/>
          <a:p>
            <a:r>
              <a:rPr lang="en-US" sz="4000" dirty="0"/>
              <a:t>Commitment vs convenience</a:t>
            </a:r>
          </a:p>
        </p:txBody>
      </p:sp>
      <p:sp>
        <p:nvSpPr>
          <p:cNvPr id="3" name="Content Placeholder 2">
            <a:extLst>
              <a:ext uri="{FF2B5EF4-FFF2-40B4-BE49-F238E27FC236}">
                <a16:creationId xmlns:a16="http://schemas.microsoft.com/office/drawing/2014/main" id="{301F4262-0904-4495-932C-DEB19AE1847F}"/>
              </a:ext>
            </a:extLst>
          </p:cNvPr>
          <p:cNvSpPr>
            <a:spLocks noGrp="1"/>
          </p:cNvSpPr>
          <p:nvPr>
            <p:ph sz="quarter" idx="13"/>
          </p:nvPr>
        </p:nvSpPr>
        <p:spPr>
          <a:xfrm>
            <a:off x="138545" y="998034"/>
            <a:ext cx="9144000" cy="4861932"/>
          </a:xfrm>
        </p:spPr>
        <p:txBody>
          <a:bodyPr>
            <a:noAutofit/>
          </a:bodyPr>
          <a:lstStyle/>
          <a:p>
            <a:r>
              <a:rPr lang="en-US" sz="2800" dirty="0"/>
              <a:t>Commitment-To bind as to a promise. To make a pledge; the state or quality of being dedicated to a cause, activity, etc..</a:t>
            </a:r>
          </a:p>
          <a:p>
            <a:r>
              <a:rPr lang="en-US" sz="2800" b="1" dirty="0"/>
              <a:t>Commitment is courage to change</a:t>
            </a:r>
            <a:r>
              <a:rPr lang="en-US" sz="2800" dirty="0"/>
              <a:t>. Commitment speaks ‘YES’ over and over. There is no room for ‘NO’. </a:t>
            </a:r>
          </a:p>
          <a:p>
            <a:r>
              <a:rPr lang="en-US" sz="2800" dirty="0"/>
              <a:t>Commitment is loyalty. Commitment is reliability. Commitment is </a:t>
            </a:r>
            <a:r>
              <a:rPr lang="en-US" sz="2400" dirty="0"/>
              <a:t>devotedness</a:t>
            </a:r>
            <a:r>
              <a:rPr lang="en-US" sz="2800" dirty="0"/>
              <a:t>. Commitment is not quitting when it’s getting boring, challenging or discouraging.</a:t>
            </a:r>
          </a:p>
        </p:txBody>
      </p:sp>
    </p:spTree>
    <p:extLst>
      <p:ext uri="{BB962C8B-B14F-4D97-AF65-F5344CB8AC3E}">
        <p14:creationId xmlns:p14="http://schemas.microsoft.com/office/powerpoint/2010/main" val="2905302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76000">
              <a:srgbClr val="EDD6CB"/>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1077-F19E-4221-BEDD-1EF8F07F1D32}"/>
              </a:ext>
            </a:extLst>
          </p:cNvPr>
          <p:cNvSpPr>
            <a:spLocks noGrp="1"/>
          </p:cNvSpPr>
          <p:nvPr>
            <p:ph type="title"/>
          </p:nvPr>
        </p:nvSpPr>
        <p:spPr>
          <a:xfrm>
            <a:off x="796168" y="0"/>
            <a:ext cx="7773338" cy="1596177"/>
          </a:xfrm>
        </p:spPr>
        <p:txBody>
          <a:bodyPr/>
          <a:lstStyle/>
          <a:p>
            <a:r>
              <a:rPr lang="en-US" dirty="0"/>
              <a:t>Commitment vs convenience</a:t>
            </a:r>
          </a:p>
        </p:txBody>
      </p:sp>
      <p:sp>
        <p:nvSpPr>
          <p:cNvPr id="3" name="Content Placeholder 2">
            <a:extLst>
              <a:ext uri="{FF2B5EF4-FFF2-40B4-BE49-F238E27FC236}">
                <a16:creationId xmlns:a16="http://schemas.microsoft.com/office/drawing/2014/main" id="{3C2CCD70-515D-4513-ABA0-C0FC2603F797}"/>
              </a:ext>
            </a:extLst>
          </p:cNvPr>
          <p:cNvSpPr>
            <a:spLocks noGrp="1"/>
          </p:cNvSpPr>
          <p:nvPr>
            <p:ph sz="quarter" idx="13"/>
          </p:nvPr>
        </p:nvSpPr>
        <p:spPr>
          <a:xfrm>
            <a:off x="0" y="1260764"/>
            <a:ext cx="9144000" cy="5251549"/>
          </a:xfrm>
        </p:spPr>
        <p:txBody>
          <a:bodyPr>
            <a:normAutofit lnSpcReduction="10000"/>
          </a:bodyPr>
          <a:lstStyle/>
          <a:p>
            <a:r>
              <a:rPr lang="en-US" dirty="0"/>
              <a:t>“</a:t>
            </a:r>
            <a:r>
              <a:rPr lang="en-US" sz="3200" dirty="0"/>
              <a:t>commitment” means “long-term,” many people have chosen to limit the timeframe related to the concept. </a:t>
            </a:r>
          </a:p>
          <a:p>
            <a:r>
              <a:rPr lang="en-US" sz="3200" dirty="0"/>
              <a:t>It’s not I’m committed as long as you do what I want and allow me to do what I want.</a:t>
            </a:r>
          </a:p>
          <a:p>
            <a:r>
              <a:rPr lang="en-US" sz="3200" dirty="0"/>
              <a:t>There’s no such thing as partial commitment. You either are, or you are not, committed. </a:t>
            </a:r>
          </a:p>
        </p:txBody>
      </p:sp>
    </p:spTree>
    <p:extLst>
      <p:ext uri="{BB962C8B-B14F-4D97-AF65-F5344CB8AC3E}">
        <p14:creationId xmlns:p14="http://schemas.microsoft.com/office/powerpoint/2010/main" val="3744516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77000">
              <a:srgbClr val="EDD3CB"/>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03F27-5E14-4E95-B7B0-DC62F353C6EA}"/>
              </a:ext>
            </a:extLst>
          </p:cNvPr>
          <p:cNvSpPr>
            <a:spLocks noGrp="1"/>
          </p:cNvSpPr>
          <p:nvPr>
            <p:ph type="title"/>
          </p:nvPr>
        </p:nvSpPr>
        <p:spPr>
          <a:xfrm>
            <a:off x="0" y="0"/>
            <a:ext cx="9144000" cy="1031863"/>
          </a:xfrm>
        </p:spPr>
        <p:txBody>
          <a:bodyPr/>
          <a:lstStyle/>
          <a:p>
            <a:r>
              <a:rPr lang="en-US" dirty="0"/>
              <a:t>Commitment vs convenience</a:t>
            </a:r>
          </a:p>
        </p:txBody>
      </p:sp>
      <p:sp>
        <p:nvSpPr>
          <p:cNvPr id="3" name="Content Placeholder 2">
            <a:extLst>
              <a:ext uri="{FF2B5EF4-FFF2-40B4-BE49-F238E27FC236}">
                <a16:creationId xmlns:a16="http://schemas.microsoft.com/office/drawing/2014/main" id="{75210231-6589-4539-81AE-B26FC523F242}"/>
              </a:ext>
            </a:extLst>
          </p:cNvPr>
          <p:cNvSpPr>
            <a:spLocks noGrp="1"/>
          </p:cNvSpPr>
          <p:nvPr>
            <p:ph sz="quarter" idx="13"/>
          </p:nvPr>
        </p:nvSpPr>
        <p:spPr>
          <a:xfrm>
            <a:off x="0" y="1066025"/>
            <a:ext cx="9144000" cy="4960702"/>
          </a:xfrm>
        </p:spPr>
        <p:txBody>
          <a:bodyPr>
            <a:normAutofit fontScale="85000" lnSpcReduction="20000"/>
          </a:bodyPr>
          <a:lstStyle/>
          <a:p>
            <a:r>
              <a:rPr lang="en-US" b="1" dirty="0"/>
              <a:t> </a:t>
            </a:r>
            <a:r>
              <a:rPr lang="en-US" sz="2800" dirty="0"/>
              <a:t>One problem with people in our society is they believe they can change a definition if it is not convenient.</a:t>
            </a:r>
          </a:p>
          <a:p>
            <a:r>
              <a:rPr lang="en-US" sz="2800" dirty="0"/>
              <a:t>People today are a little “commitment shy.” </a:t>
            </a:r>
          </a:p>
          <a:p>
            <a:r>
              <a:rPr lang="en-US" sz="2800" dirty="0"/>
              <a:t>The average person will change jobs 12 times in their career.</a:t>
            </a:r>
          </a:p>
          <a:p>
            <a:r>
              <a:rPr lang="en-US" sz="2800" dirty="0"/>
              <a:t> 60 percent of Americans will have extra-marital relationships. .</a:t>
            </a:r>
          </a:p>
          <a:p>
            <a:r>
              <a:rPr lang="en-US" sz="2800" dirty="0"/>
              <a:t>Grocery store chains have had to create “loyalty cards” in an attempt to buy commitment. Americans are no longer doing a good job at sticking with anything – especially each other. </a:t>
            </a:r>
          </a:p>
          <a:p>
            <a:endParaRPr lang="en-US" dirty="0"/>
          </a:p>
        </p:txBody>
      </p:sp>
    </p:spTree>
    <p:extLst>
      <p:ext uri="{BB962C8B-B14F-4D97-AF65-F5344CB8AC3E}">
        <p14:creationId xmlns:p14="http://schemas.microsoft.com/office/powerpoint/2010/main" val="141929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92000">
              <a:srgbClr val="EAD4CE"/>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9C451-1272-442B-8F00-D0A7A7F0B4D6}"/>
              </a:ext>
            </a:extLst>
          </p:cNvPr>
          <p:cNvSpPr>
            <a:spLocks noGrp="1"/>
          </p:cNvSpPr>
          <p:nvPr>
            <p:ph type="title"/>
          </p:nvPr>
        </p:nvSpPr>
        <p:spPr>
          <a:xfrm>
            <a:off x="0" y="0"/>
            <a:ext cx="9144000" cy="1232585"/>
          </a:xfrm>
        </p:spPr>
        <p:txBody>
          <a:bodyPr/>
          <a:lstStyle/>
          <a:p>
            <a:r>
              <a:rPr lang="en-US" dirty="0"/>
              <a:t>Commitment vs convenience</a:t>
            </a:r>
          </a:p>
        </p:txBody>
      </p:sp>
      <p:sp>
        <p:nvSpPr>
          <p:cNvPr id="3" name="Content Placeholder 2">
            <a:extLst>
              <a:ext uri="{FF2B5EF4-FFF2-40B4-BE49-F238E27FC236}">
                <a16:creationId xmlns:a16="http://schemas.microsoft.com/office/drawing/2014/main" id="{00E792B4-9327-45F2-A0F3-C2CD216ECDDC}"/>
              </a:ext>
            </a:extLst>
          </p:cNvPr>
          <p:cNvSpPr>
            <a:spLocks noGrp="1"/>
          </p:cNvSpPr>
          <p:nvPr>
            <p:ph sz="quarter" idx="13"/>
          </p:nvPr>
        </p:nvSpPr>
        <p:spPr>
          <a:xfrm>
            <a:off x="1" y="1098394"/>
            <a:ext cx="9144000" cy="5066879"/>
          </a:xfrm>
        </p:spPr>
        <p:txBody>
          <a:bodyPr>
            <a:normAutofit lnSpcReduction="10000"/>
          </a:bodyPr>
          <a:lstStyle/>
          <a:p>
            <a:r>
              <a:rPr lang="en-US" sz="2400" b="1" dirty="0"/>
              <a:t>True commitment  is not always easy.</a:t>
            </a:r>
            <a:endParaRPr lang="en-US" sz="2400" dirty="0"/>
          </a:p>
          <a:p>
            <a:r>
              <a:rPr lang="en-US" sz="2400" dirty="0"/>
              <a:t>Life is filled with challenges that threaten the strength of our commitment to God and others. </a:t>
            </a:r>
          </a:p>
          <a:p>
            <a:r>
              <a:rPr lang="en-US" sz="2400" dirty="0"/>
              <a:t>In our lives and in our Families WE can go through a great deal of struggle,  face physical hardships, heartbreak and death of loved ones etc. </a:t>
            </a:r>
          </a:p>
          <a:p>
            <a:r>
              <a:rPr lang="en-US" sz="2400" dirty="0"/>
              <a:t>Regardless of our challenges, God places a high value on our relationship with him. </a:t>
            </a:r>
          </a:p>
          <a:p>
            <a:r>
              <a:rPr lang="en-US" sz="2400" dirty="0"/>
              <a:t>This commitment should not just be seen in our marriages and families, but also in any relationship we have with other people.</a:t>
            </a:r>
          </a:p>
          <a:p>
            <a:endParaRPr lang="en-US" dirty="0"/>
          </a:p>
        </p:txBody>
      </p:sp>
    </p:spTree>
    <p:extLst>
      <p:ext uri="{BB962C8B-B14F-4D97-AF65-F5344CB8AC3E}">
        <p14:creationId xmlns:p14="http://schemas.microsoft.com/office/powerpoint/2010/main" val="257339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77000">
              <a:srgbClr val="EBD3CD"/>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67501-1941-4F0C-B5DD-B8EE22FE0B9A}"/>
              </a:ext>
            </a:extLst>
          </p:cNvPr>
          <p:cNvSpPr>
            <a:spLocks noGrp="1"/>
          </p:cNvSpPr>
          <p:nvPr>
            <p:ph type="title"/>
          </p:nvPr>
        </p:nvSpPr>
        <p:spPr>
          <a:xfrm>
            <a:off x="0" y="0"/>
            <a:ext cx="9144000" cy="1054167"/>
          </a:xfrm>
        </p:spPr>
        <p:txBody>
          <a:bodyPr/>
          <a:lstStyle/>
          <a:p>
            <a:r>
              <a:rPr lang="en-US" dirty="0"/>
              <a:t>Commitment vs convenience</a:t>
            </a:r>
          </a:p>
        </p:txBody>
      </p:sp>
      <p:sp>
        <p:nvSpPr>
          <p:cNvPr id="3" name="Content Placeholder 2">
            <a:extLst>
              <a:ext uri="{FF2B5EF4-FFF2-40B4-BE49-F238E27FC236}">
                <a16:creationId xmlns:a16="http://schemas.microsoft.com/office/drawing/2014/main" id="{F83B9B80-9242-481A-858E-62FB83B355FD}"/>
              </a:ext>
            </a:extLst>
          </p:cNvPr>
          <p:cNvSpPr>
            <a:spLocks noGrp="1"/>
          </p:cNvSpPr>
          <p:nvPr>
            <p:ph sz="quarter" idx="13"/>
          </p:nvPr>
        </p:nvSpPr>
        <p:spPr>
          <a:xfrm>
            <a:off x="124692" y="1054167"/>
            <a:ext cx="8894618" cy="4795023"/>
          </a:xfrm>
        </p:spPr>
        <p:txBody>
          <a:bodyPr>
            <a:normAutofit fontScale="92500" lnSpcReduction="20000"/>
          </a:bodyPr>
          <a:lstStyle/>
          <a:p>
            <a:r>
              <a:rPr lang="en-US" sz="2800" dirty="0"/>
              <a:t>God would like us to stay committed to him and our sisters and brothers in Christ. </a:t>
            </a:r>
          </a:p>
          <a:p>
            <a:r>
              <a:rPr lang="en-US" sz="2800" dirty="0"/>
              <a:t>this kind of commitment needs to be modeled by us for the world. </a:t>
            </a:r>
          </a:p>
          <a:p>
            <a:r>
              <a:rPr lang="en-US" sz="2800" dirty="0"/>
              <a:t>They will know we our Christians by our love for him and other.</a:t>
            </a:r>
          </a:p>
          <a:p>
            <a:r>
              <a:rPr lang="en-US" sz="2800" dirty="0"/>
              <a:t>In a world where commitment is not cherished. we deal with throwing away relationships.</a:t>
            </a:r>
          </a:p>
          <a:p>
            <a:r>
              <a:rPr lang="en-US" sz="2800" dirty="0"/>
              <a:t>it is critical that the body of Christ presents to the world a model of true, relational commitment. </a:t>
            </a:r>
          </a:p>
          <a:p>
            <a:endParaRPr lang="en-US" dirty="0"/>
          </a:p>
          <a:p>
            <a:endParaRPr lang="en-US" dirty="0"/>
          </a:p>
        </p:txBody>
      </p:sp>
    </p:spTree>
    <p:extLst>
      <p:ext uri="{BB962C8B-B14F-4D97-AF65-F5344CB8AC3E}">
        <p14:creationId xmlns:p14="http://schemas.microsoft.com/office/powerpoint/2010/main" val="1880928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82000">
              <a:srgbClr val="EBD2CD"/>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2914A-E2E3-432C-B9A2-3EF86CB50546}"/>
              </a:ext>
            </a:extLst>
          </p:cNvPr>
          <p:cNvSpPr>
            <a:spLocks noGrp="1"/>
          </p:cNvSpPr>
          <p:nvPr>
            <p:ph type="title"/>
          </p:nvPr>
        </p:nvSpPr>
        <p:spPr>
          <a:xfrm>
            <a:off x="685331" y="0"/>
            <a:ext cx="7773338" cy="983673"/>
          </a:xfrm>
        </p:spPr>
        <p:txBody>
          <a:bodyPr/>
          <a:lstStyle/>
          <a:p>
            <a:r>
              <a:rPr lang="en-US" dirty="0"/>
              <a:t>Commitment vs convenience</a:t>
            </a:r>
          </a:p>
        </p:txBody>
      </p:sp>
      <p:sp>
        <p:nvSpPr>
          <p:cNvPr id="3" name="Content Placeholder 2">
            <a:extLst>
              <a:ext uri="{FF2B5EF4-FFF2-40B4-BE49-F238E27FC236}">
                <a16:creationId xmlns:a16="http://schemas.microsoft.com/office/drawing/2014/main" id="{1AC4A1F1-3818-40EA-A4F9-DCC148870526}"/>
              </a:ext>
            </a:extLst>
          </p:cNvPr>
          <p:cNvSpPr>
            <a:spLocks noGrp="1"/>
          </p:cNvSpPr>
          <p:nvPr>
            <p:ph sz="quarter" idx="13"/>
          </p:nvPr>
        </p:nvSpPr>
        <p:spPr>
          <a:xfrm>
            <a:off x="0" y="927407"/>
            <a:ext cx="9144000" cy="5003185"/>
          </a:xfrm>
        </p:spPr>
        <p:txBody>
          <a:bodyPr>
            <a:noAutofit/>
          </a:bodyPr>
          <a:lstStyle/>
          <a:p>
            <a:r>
              <a:rPr lang="en-US" sz="2200" dirty="0"/>
              <a:t>Example:  Mexico entertained the idea of temporary marriage licenses. </a:t>
            </a:r>
          </a:p>
          <a:p>
            <a:r>
              <a:rPr lang="en-US" sz="2200" dirty="0"/>
              <a:t>The idea was that when a happy couple came to get their marriage license,</a:t>
            </a:r>
          </a:p>
          <a:p>
            <a:r>
              <a:rPr lang="en-US" sz="2200" dirty="0"/>
              <a:t>they could choose the length of time they planned to be married.  The minimum amount was two years. This license was renewable in case the couple chose to continue fulfilling their nuptials. </a:t>
            </a:r>
          </a:p>
          <a:p>
            <a:r>
              <a:rPr lang="en-US" sz="2200"/>
              <a:t>Even </a:t>
            </a:r>
            <a:r>
              <a:rPr lang="en-US" sz="2200" dirty="0"/>
              <a:t>though the word “commitment” means “long-term,” many people have chosen to limit the timeframe related to their concept. </a:t>
            </a:r>
          </a:p>
          <a:p>
            <a:endParaRPr lang="en-US" sz="2200" dirty="0"/>
          </a:p>
        </p:txBody>
      </p:sp>
    </p:spTree>
    <p:extLst>
      <p:ext uri="{BB962C8B-B14F-4D97-AF65-F5344CB8AC3E}">
        <p14:creationId xmlns:p14="http://schemas.microsoft.com/office/powerpoint/2010/main" val="2689131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88000">
              <a:srgbClr val="EAD2CE"/>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E2E5D-0438-4CA2-9606-65B762A63ED5}"/>
              </a:ext>
            </a:extLst>
          </p:cNvPr>
          <p:cNvSpPr>
            <a:spLocks noGrp="1"/>
          </p:cNvSpPr>
          <p:nvPr>
            <p:ph type="title"/>
          </p:nvPr>
        </p:nvSpPr>
        <p:spPr>
          <a:xfrm>
            <a:off x="685330" y="1"/>
            <a:ext cx="7773338" cy="1163782"/>
          </a:xfrm>
        </p:spPr>
        <p:txBody>
          <a:bodyPr/>
          <a:lstStyle/>
          <a:p>
            <a:r>
              <a:rPr lang="en-US" dirty="0"/>
              <a:t>Commitment vs convenience</a:t>
            </a:r>
          </a:p>
        </p:txBody>
      </p:sp>
      <p:sp>
        <p:nvSpPr>
          <p:cNvPr id="3" name="Content Placeholder 2">
            <a:extLst>
              <a:ext uri="{FF2B5EF4-FFF2-40B4-BE49-F238E27FC236}">
                <a16:creationId xmlns:a16="http://schemas.microsoft.com/office/drawing/2014/main" id="{4D3F7086-4AA1-475D-98BC-21F75A3B2872}"/>
              </a:ext>
            </a:extLst>
          </p:cNvPr>
          <p:cNvSpPr>
            <a:spLocks noGrp="1"/>
          </p:cNvSpPr>
          <p:nvPr>
            <p:ph sz="quarter" idx="13"/>
          </p:nvPr>
        </p:nvSpPr>
        <p:spPr>
          <a:xfrm>
            <a:off x="587880" y="1438838"/>
            <a:ext cx="7772870" cy="3424107"/>
          </a:xfrm>
        </p:spPr>
        <p:txBody>
          <a:bodyPr>
            <a:normAutofit/>
          </a:bodyPr>
          <a:lstStyle/>
          <a:p>
            <a:r>
              <a:rPr lang="en-US" sz="2800" dirty="0"/>
              <a:t>How do we show our commitment to God and/or the body of Christ?</a:t>
            </a:r>
          </a:p>
        </p:txBody>
      </p:sp>
    </p:spTree>
    <p:extLst>
      <p:ext uri="{BB962C8B-B14F-4D97-AF65-F5344CB8AC3E}">
        <p14:creationId xmlns:p14="http://schemas.microsoft.com/office/powerpoint/2010/main" val="2565637777"/>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252</TotalTime>
  <Words>904</Words>
  <Application>Microsoft Office PowerPoint</Application>
  <PresentationFormat>On-screen Show (4:3)</PresentationFormat>
  <Paragraphs>81</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Tw Cen MT</vt:lpstr>
      <vt:lpstr>Droplet</vt:lpstr>
      <vt:lpstr>Elijah went before the people and said, "How long will you waver between two opinions? If the LORD is God, follow him; I kings 18:21</vt:lpstr>
      <vt:lpstr>Commitment vs convenience</vt:lpstr>
      <vt:lpstr>Commitment vs convenience</vt:lpstr>
      <vt:lpstr>Commitment vs convenience</vt:lpstr>
      <vt:lpstr>Commitment vs convenience</vt:lpstr>
      <vt:lpstr>Commitment vs convenience</vt:lpstr>
      <vt:lpstr>Commitment vs convenience</vt:lpstr>
      <vt:lpstr>Commitment vs convenience</vt:lpstr>
      <vt:lpstr>Commitment vs convenience</vt:lpstr>
      <vt:lpstr>Commitment vs convenience</vt:lpstr>
      <vt:lpstr>Commitment vs convenience</vt:lpstr>
      <vt:lpstr>Commitment vs convenience</vt:lpstr>
      <vt:lpstr>Commitment vs convenience</vt:lpstr>
      <vt:lpstr>Commitment vs convenience</vt:lpstr>
      <vt:lpstr>Commitment vs convenience</vt:lpstr>
      <vt:lpstr>Commitment vs convenience</vt:lpstr>
      <vt:lpstr>Commitment vs convenience</vt:lpstr>
      <vt:lpstr>Commitment vs convenience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will you serve?</dc:title>
  <dc:creator>Stubbs, Patricia</dc:creator>
  <cp:lastModifiedBy>Abiding Faith</cp:lastModifiedBy>
  <cp:revision>19</cp:revision>
  <cp:lastPrinted>2019-10-09T21:35:18Z</cp:lastPrinted>
  <dcterms:created xsi:type="dcterms:W3CDTF">2019-09-30T16:25:47Z</dcterms:created>
  <dcterms:modified xsi:type="dcterms:W3CDTF">2019-10-10T00:15:12Z</dcterms:modified>
</cp:coreProperties>
</file>